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9"/>
  </p:notesMasterIdLst>
  <p:handoutMasterIdLst>
    <p:handoutMasterId r:id="rId130"/>
  </p:handoutMasterIdLst>
  <p:sldIdLst>
    <p:sldId id="304" r:id="rId2"/>
    <p:sldId id="588" r:id="rId3"/>
    <p:sldId id="589" r:id="rId4"/>
    <p:sldId id="590" r:id="rId5"/>
    <p:sldId id="591" r:id="rId6"/>
    <p:sldId id="355" r:id="rId7"/>
    <p:sldId id="586" r:id="rId8"/>
    <p:sldId id="587" r:id="rId9"/>
    <p:sldId id="359" r:id="rId10"/>
    <p:sldId id="360" r:id="rId11"/>
    <p:sldId id="401" r:id="rId12"/>
    <p:sldId id="361" r:id="rId13"/>
    <p:sldId id="362" r:id="rId14"/>
    <p:sldId id="364" r:id="rId15"/>
    <p:sldId id="446" r:id="rId16"/>
    <p:sldId id="447" r:id="rId17"/>
    <p:sldId id="448" r:id="rId18"/>
    <p:sldId id="449" r:id="rId19"/>
    <p:sldId id="454" r:id="rId20"/>
    <p:sldId id="451" r:id="rId21"/>
    <p:sldId id="453" r:id="rId22"/>
    <p:sldId id="456" r:id="rId23"/>
    <p:sldId id="452" r:id="rId24"/>
    <p:sldId id="365" r:id="rId25"/>
    <p:sldId id="366" r:id="rId26"/>
    <p:sldId id="368" r:id="rId27"/>
    <p:sldId id="381" r:id="rId28"/>
    <p:sldId id="460" r:id="rId29"/>
    <p:sldId id="461" r:id="rId30"/>
    <p:sldId id="462" r:id="rId31"/>
    <p:sldId id="382" r:id="rId32"/>
    <p:sldId id="413" r:id="rId33"/>
    <p:sldId id="380" r:id="rId34"/>
    <p:sldId id="369" r:id="rId35"/>
    <p:sldId id="457" r:id="rId36"/>
    <p:sldId id="458" r:id="rId37"/>
    <p:sldId id="370" r:id="rId38"/>
    <p:sldId id="371" r:id="rId39"/>
    <p:sldId id="372" r:id="rId40"/>
    <p:sldId id="373" r:id="rId41"/>
    <p:sldId id="374" r:id="rId42"/>
    <p:sldId id="375" r:id="rId43"/>
    <p:sldId id="376" r:id="rId44"/>
    <p:sldId id="377" r:id="rId45"/>
    <p:sldId id="378" r:id="rId46"/>
    <p:sldId id="569" r:id="rId47"/>
    <p:sldId id="414" r:id="rId48"/>
    <p:sldId id="379" r:id="rId49"/>
    <p:sldId id="383" r:id="rId50"/>
    <p:sldId id="384" r:id="rId51"/>
    <p:sldId id="570" r:id="rId52"/>
    <p:sldId id="415" r:id="rId53"/>
    <p:sldId id="385" r:id="rId54"/>
    <p:sldId id="386" r:id="rId55"/>
    <p:sldId id="402" r:id="rId56"/>
    <p:sldId id="403" r:id="rId57"/>
    <p:sldId id="573" r:id="rId58"/>
    <p:sldId id="572" r:id="rId59"/>
    <p:sldId id="416" r:id="rId60"/>
    <p:sldId id="387" r:id="rId61"/>
    <p:sldId id="388" r:id="rId62"/>
    <p:sldId id="575" r:id="rId63"/>
    <p:sldId id="577" r:id="rId64"/>
    <p:sldId id="576" r:id="rId65"/>
    <p:sldId id="390" r:id="rId66"/>
    <p:sldId id="574" r:id="rId67"/>
    <p:sldId id="578" r:id="rId68"/>
    <p:sldId id="417" r:id="rId69"/>
    <p:sldId id="389" r:id="rId70"/>
    <p:sldId id="394" r:id="rId71"/>
    <p:sldId id="392" r:id="rId72"/>
    <p:sldId id="391" r:id="rId73"/>
    <p:sldId id="459" r:id="rId74"/>
    <p:sldId id="581" r:id="rId75"/>
    <p:sldId id="582" r:id="rId76"/>
    <p:sldId id="583" r:id="rId77"/>
    <p:sldId id="393" r:id="rId78"/>
    <p:sldId id="395" r:id="rId79"/>
    <p:sldId id="399" r:id="rId80"/>
    <p:sldId id="396" r:id="rId81"/>
    <p:sldId id="400" r:id="rId82"/>
    <p:sldId id="584" r:id="rId83"/>
    <p:sldId id="397" r:id="rId84"/>
    <p:sldId id="404" r:id="rId85"/>
    <p:sldId id="405" r:id="rId86"/>
    <p:sldId id="406" r:id="rId87"/>
    <p:sldId id="398" r:id="rId88"/>
    <p:sldId id="418" r:id="rId89"/>
    <p:sldId id="419" r:id="rId90"/>
    <p:sldId id="420" r:id="rId91"/>
    <p:sldId id="421" r:id="rId92"/>
    <p:sldId id="422" r:id="rId93"/>
    <p:sldId id="423" r:id="rId94"/>
    <p:sldId id="424" r:id="rId95"/>
    <p:sldId id="425" r:id="rId96"/>
    <p:sldId id="580" r:id="rId97"/>
    <p:sldId id="426" r:id="rId98"/>
    <p:sldId id="427" r:id="rId99"/>
    <p:sldId id="428" r:id="rId100"/>
    <p:sldId id="429" r:id="rId101"/>
    <p:sldId id="430" r:id="rId102"/>
    <p:sldId id="431" r:id="rId103"/>
    <p:sldId id="432" r:id="rId104"/>
    <p:sldId id="433" r:id="rId105"/>
    <p:sldId id="434" r:id="rId106"/>
    <p:sldId id="435" r:id="rId107"/>
    <p:sldId id="436" r:id="rId108"/>
    <p:sldId id="437" r:id="rId109"/>
    <p:sldId id="438" r:id="rId110"/>
    <p:sldId id="440" r:id="rId111"/>
    <p:sldId id="439" r:id="rId112"/>
    <p:sldId id="442" r:id="rId113"/>
    <p:sldId id="441" r:id="rId114"/>
    <p:sldId id="444" r:id="rId115"/>
    <p:sldId id="443" r:id="rId116"/>
    <p:sldId id="445" r:id="rId117"/>
    <p:sldId id="407" r:id="rId118"/>
    <p:sldId id="408" r:id="rId119"/>
    <p:sldId id="585" r:id="rId120"/>
    <p:sldId id="409" r:id="rId121"/>
    <p:sldId id="412" r:id="rId122"/>
    <p:sldId id="567" r:id="rId123"/>
    <p:sldId id="565" r:id="rId124"/>
    <p:sldId id="568" r:id="rId125"/>
    <p:sldId id="410" r:id="rId126"/>
    <p:sldId id="564" r:id="rId127"/>
    <p:sldId id="579" r:id="rId128"/>
  </p:sldIdLst>
  <p:sldSz cx="9144000" cy="6858000" type="screen4x3"/>
  <p:notesSz cx="6881813" cy="10015538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uido alessandri" initials="ga" lastIdx="18" clrIdx="0"/>
  <p:cmAuthor id="1" name="Enrico Perinelli" initials="EP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73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13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handoutMaster" Target="handoutMasters/handoutMaster1.xml"/><Relationship Id="rId13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commentAuthors" Target="commentAuthor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2913" cy="500063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97313" y="1"/>
            <a:ext cx="2982912" cy="500063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r">
              <a:defRPr sz="1200"/>
            </a:lvl1pPr>
          </a:lstStyle>
          <a:p>
            <a:fld id="{1C2F7B5A-F0F0-4514-B715-C0E735164144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1" y="9512300"/>
            <a:ext cx="2982913" cy="501650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97313" y="9512300"/>
            <a:ext cx="2982912" cy="501650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r">
              <a:defRPr sz="1200"/>
            </a:lvl1pPr>
          </a:lstStyle>
          <a:p>
            <a:fld id="{303AD817-8BAD-4A89-A1A3-A6E86A5EDAD9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2119" cy="500777"/>
          </a:xfrm>
          <a:prstGeom prst="rect">
            <a:avLst/>
          </a:prstGeom>
        </p:spPr>
        <p:txBody>
          <a:bodyPr vert="horz" lIns="96545" tIns="48273" rIns="96545" bIns="48273" rtlCol="0"/>
          <a:lstStyle>
            <a:lvl1pPr algn="l">
              <a:defRPr sz="13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98103" y="1"/>
            <a:ext cx="2982119" cy="500777"/>
          </a:xfrm>
          <a:prstGeom prst="rect">
            <a:avLst/>
          </a:prstGeom>
        </p:spPr>
        <p:txBody>
          <a:bodyPr vert="horz" lIns="96545" tIns="48273" rIns="96545" bIns="48273" rtlCol="0"/>
          <a:lstStyle>
            <a:lvl1pPr algn="r">
              <a:defRPr sz="1300"/>
            </a:lvl1pPr>
          </a:lstStyle>
          <a:p>
            <a:fld id="{812F0D66-E477-4B95-816A-A4912718C7DD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39800" y="750888"/>
            <a:ext cx="5005388" cy="3756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45" tIns="48273" rIns="96545" bIns="48273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8182" y="4757381"/>
            <a:ext cx="5505450" cy="4506992"/>
          </a:xfrm>
          <a:prstGeom prst="rect">
            <a:avLst/>
          </a:prstGeom>
        </p:spPr>
        <p:txBody>
          <a:bodyPr vert="horz" lIns="96545" tIns="48273" rIns="96545" bIns="48273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1" y="9513024"/>
            <a:ext cx="2982119" cy="500777"/>
          </a:xfrm>
          <a:prstGeom prst="rect">
            <a:avLst/>
          </a:prstGeom>
        </p:spPr>
        <p:txBody>
          <a:bodyPr vert="horz" lIns="96545" tIns="48273" rIns="96545" bIns="48273" rtlCol="0" anchor="b"/>
          <a:lstStyle>
            <a:lvl1pPr algn="l">
              <a:defRPr sz="13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98103" y="9513024"/>
            <a:ext cx="2982119" cy="500777"/>
          </a:xfrm>
          <a:prstGeom prst="rect">
            <a:avLst/>
          </a:prstGeom>
        </p:spPr>
        <p:txBody>
          <a:bodyPr vert="horz" lIns="96545" tIns="48273" rIns="96545" bIns="48273" rtlCol="0" anchor="b"/>
          <a:lstStyle>
            <a:lvl1pPr algn="r">
              <a:defRPr sz="1300"/>
            </a:lvl1pPr>
          </a:lstStyle>
          <a:p>
            <a:fld id="{13E58001-DCF9-4A28-A7C2-06FCC4E3F8F5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58001-DCF9-4A28-A7C2-06FCC4E3F8F5}" type="slidenum">
              <a:rPr lang="it-IT" smtClean="0"/>
              <a:pPr/>
              <a:t>85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232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58001-DCF9-4A28-A7C2-06FCC4E3F8F5}" type="slidenum">
              <a:rPr lang="it-IT" smtClean="0"/>
              <a:pPr/>
              <a:t>86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622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7EB4B-CDA6-4B40-8302-C6AE796F5648}" type="datetimeFigureOut">
              <a:rPr lang="it-IT" smtClean="0"/>
              <a:pPr/>
              <a:t>10/01/2024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3EBAD-6DE0-48C7-8812-699DBF7B5035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tatmodel.com/download/usersguide/MplusUserGuideVer_8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7/met0000250" TargetMode="External"/><Relationship Id="rId2" Type="http://schemas.openxmlformats.org/officeDocument/2006/relationships/hyperlink" Target="https://doi.org/10.1080/00273171.2018.1446819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lavaan.ugent.be/tutorial/tutorial.pdf" TargetMode="External"/><Relationship Id="rId7" Type="http://schemas.openxmlformats.org/officeDocument/2006/relationships/hyperlink" Target="https://semopy.com/" TargetMode="External"/><Relationship Id="rId2" Type="http://schemas.openxmlformats.org/officeDocument/2006/relationships/hyperlink" Target="https://lavaan.ugent.be/tutorial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ypi.org/project/semopy/" TargetMode="External"/><Relationship Id="rId5" Type="http://schemas.openxmlformats.org/officeDocument/2006/relationships/hyperlink" Target="https://users.ugent.be/~yrosseel/lavaan/gent2020/lavaan_twodays_gent2020.pdf" TargetMode="External"/><Relationship Id="rId4" Type="http://schemas.openxmlformats.org/officeDocument/2006/relationships/hyperlink" Target="https://stats.oarc.ucla.edu/r/seminars/rsem/" TargetMode="Externa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10705511.2016.1154793" TargetMode="External"/><Relationship Id="rId3" Type="http://schemas.openxmlformats.org/officeDocument/2006/relationships/hyperlink" Target="https://doi.org/10.1037/a0030001" TargetMode="External"/><Relationship Id="rId7" Type="http://schemas.openxmlformats.org/officeDocument/2006/relationships/hyperlink" Target="https://doi.org/10.1177/1745691620902467" TargetMode="External"/><Relationship Id="rId2" Type="http://schemas.openxmlformats.org/officeDocument/2006/relationships/hyperlink" Target="https://doi.org/10.1177%2F108886831877299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177/2515245919826527" TargetMode="External"/><Relationship Id="rId5" Type="http://schemas.openxmlformats.org/officeDocument/2006/relationships/hyperlink" Target="https://doi.org/10.1037/met0000252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doi.org/10.1080/10705511.2016.1250638" TargetMode="External"/><Relationship Id="rId9" Type="http://schemas.openxmlformats.org/officeDocument/2006/relationships/hyperlink" Target="https://datascience.tntlab.org/" TargetMode="External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37/0000193-000" TargetMode="External"/><Relationship Id="rId3" Type="http://schemas.openxmlformats.org/officeDocument/2006/relationships/hyperlink" Target="https://doi.org/10.1007/978-3-319-98131-4_9" TargetMode="External"/><Relationship Id="rId7" Type="http://schemas.openxmlformats.org/officeDocument/2006/relationships/hyperlink" Target="https://doi.org/10.1037/met0000374" TargetMode="External"/><Relationship Id="rId2" Type="http://schemas.openxmlformats.org/officeDocument/2006/relationships/hyperlink" Target="https://doi.org/10.1080/10705511.2019.169327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080/10705511.2017.1311775" TargetMode="External"/><Relationship Id="rId5" Type="http://schemas.openxmlformats.org/officeDocument/2006/relationships/hyperlink" Target="https://doi.org/10.3389/fpsyg.2019.02970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doi.org/10.1080/00273171.2015.1036965" TargetMode="External"/><Relationship Id="rId9" Type="http://schemas.openxmlformats.org/officeDocument/2006/relationships/hyperlink" Target="https://doi.org/10.1177/1745691617693393" TargetMode="Externa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oi.org/10.1177/1745691620902467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ebapps.unitn.it/du/it/Persona/PER0209265/Curriculum" TargetMode="Externa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psicostat.dpss.psy.unipd.it/files/2022-06-17_perinelli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007/s12144-022-03741-4" TargetMode="Externa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nricoPerinelli/Measurement-Invariance-PSICOSTAT" TargetMode="Externa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nricoPerinelli/Measurement-Invariance-PSICOSTAT" TargetMode="Externa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frontiersin.org/articles/10.3389/fpsyg.2023.1222845/full" TargetMode="Externa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syg.2017.00223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4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model.com/download/usersguide/MplusUserGuideVer_8.pdf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s://www.statmodel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tatmodel.com/course_materials.shtml" TargetMode="External"/><Relationship Id="rId5" Type="http://schemas.openxmlformats.org/officeDocument/2006/relationships/hyperlink" Target="https://www.statmodel.com/ugexcerpts.shtml" TargetMode="External"/><Relationship Id="rId4" Type="http://schemas.openxmlformats.org/officeDocument/2006/relationships/hyperlink" Target="https://www.statmodel.com/cgi-bin/discus/discus.cgi" TargetMode="Externa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428596" y="1285860"/>
            <a:ext cx="828680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2800" b="1" dirty="0" err="1"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it-IT" sz="2800" b="1" dirty="0">
                <a:latin typeface="Times New Roman" pitchFamily="18" charset="0"/>
                <a:cs typeface="Times New Roman" pitchFamily="18" charset="0"/>
              </a:rPr>
              <a:t> to </a:t>
            </a:r>
            <a:r>
              <a:rPr lang="it-IT" sz="2800" b="1" dirty="0" err="1">
                <a:latin typeface="Times New Roman" pitchFamily="18" charset="0"/>
                <a:cs typeface="Times New Roman" pitchFamily="18" charset="0"/>
              </a:rPr>
              <a:t>Structural</a:t>
            </a:r>
            <a:r>
              <a:rPr lang="it-IT" sz="2800" b="1" dirty="0">
                <a:latin typeface="Times New Roman" pitchFamily="18" charset="0"/>
                <a:cs typeface="Times New Roman" pitchFamily="18" charset="0"/>
              </a:rPr>
              <a:t> Equation Modeling</a:t>
            </a:r>
            <a:endParaRPr lang="it-IT" sz="2800" b="1" i="1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endParaRPr lang="it-IT" sz="2800" b="1" i="1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2000" b="1" dirty="0">
                <a:latin typeface="Times New Roman" pitchFamily="18" charset="0"/>
              </a:rPr>
              <a:t>Enrico Perinelli</a:t>
            </a:r>
          </a:p>
          <a:p>
            <a:pPr algn="ctr"/>
            <a:endParaRPr lang="it-IT" sz="2000" b="1" dirty="0">
              <a:latin typeface="Times New Roman" pitchFamily="18" charset="0"/>
            </a:endParaRPr>
          </a:p>
          <a:p>
            <a:pPr algn="ctr"/>
            <a:r>
              <a:rPr lang="en-US" sz="2000" b="1" i="1" dirty="0">
                <a:latin typeface="Times New Roman" pitchFamily="18" charset="0"/>
              </a:rPr>
              <a:t>Department of Psychology and Cognitive Science</a:t>
            </a:r>
          </a:p>
          <a:p>
            <a:pPr algn="ctr"/>
            <a:r>
              <a:rPr lang="en-US" sz="2000" b="1" i="1" dirty="0">
                <a:latin typeface="Times New Roman" pitchFamily="18" charset="0"/>
              </a:rPr>
              <a:t>University of Trento</a:t>
            </a:r>
            <a:endParaRPr lang="it-IT" sz="2000" b="1" i="1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it-IT" sz="2000" b="1" dirty="0">
              <a:latin typeface="Times New Roman" pitchFamily="18" charset="0"/>
            </a:endParaRPr>
          </a:p>
          <a:p>
            <a:pPr algn="ctr"/>
            <a:endParaRPr lang="it-IT" sz="2000" b="1" dirty="0">
              <a:latin typeface="Times New Roman" pitchFamily="18" charset="0"/>
            </a:endParaRPr>
          </a:p>
          <a:p>
            <a:pPr algn="ctr"/>
            <a:endParaRPr lang="it-IT" sz="2000" b="1" dirty="0">
              <a:latin typeface="Times New Roman" pitchFamily="18" charset="0"/>
            </a:endParaRPr>
          </a:p>
          <a:p>
            <a:pPr algn="ctr"/>
            <a:endParaRPr lang="it-IT" sz="2000" b="1" dirty="0">
              <a:latin typeface="Times New Roman" pitchFamily="18" charset="0"/>
            </a:endParaRPr>
          </a:p>
          <a:p>
            <a:pPr algn="ctr"/>
            <a:endParaRPr lang="en-US" sz="1600" dirty="0">
              <a:latin typeface="Times New Roman" pitchFamily="18" charset="0"/>
            </a:endParaRPr>
          </a:p>
          <a:p>
            <a:pPr algn="ctr"/>
            <a:endParaRPr lang="en-US" sz="1600" dirty="0">
              <a:latin typeface="Times New Roman" pitchFamily="18" charset="0"/>
            </a:endParaRPr>
          </a:p>
          <a:p>
            <a:pPr algn="ctr">
              <a:spcBef>
                <a:spcPts val="600"/>
              </a:spcBef>
            </a:pPr>
            <a:endParaRPr lang="en-US" sz="1600" dirty="0">
              <a:latin typeface="Times New Roman" pitchFamily="18" charset="0"/>
            </a:endParaRPr>
          </a:p>
          <a:p>
            <a:pPr algn="ctr">
              <a:spcBef>
                <a:spcPts val="600"/>
              </a:spcBef>
            </a:pPr>
            <a:endParaRPr lang="en-US" sz="1600" dirty="0">
              <a:latin typeface="Times New Roman" pitchFamily="18" charset="0"/>
            </a:endParaRPr>
          </a:p>
          <a:p>
            <a:pPr algn="ctr"/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Lectures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</a:t>
            </a:r>
            <a:r>
              <a:rPr lang="it-IT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PhD</a:t>
            </a:r>
            <a:r>
              <a:rPr lang="it-IT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course</a:t>
            </a:r>
            <a:r>
              <a:rPr lang="it-IT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Cognitive Science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Psychology and Cognitive Science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Trento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it-IT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January</a:t>
            </a: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11 / 12 / 18 / 19 / 26, 2024</a:t>
            </a:r>
          </a:p>
        </p:txBody>
      </p:sp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1 6"/>
          <p:cNvCxnSpPr/>
          <p:nvPr/>
        </p:nvCxnSpPr>
        <p:spPr>
          <a:xfrm>
            <a:off x="285720" y="5661248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/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605DDD98-B6C0-4393-AA70-AAE140B32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98AA8C3-98FD-491C-8756-A88DE69E7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48" y="4445863"/>
            <a:ext cx="4753081" cy="81104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Solutions for improving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Stevens (1946)</a:t>
            </a: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i="1" u="sng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is defined as the</a:t>
            </a:r>
          </a:p>
          <a:p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assignment of numerals</a:t>
            </a:r>
          </a:p>
          <a:p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objects or events</a:t>
            </a:r>
          </a:p>
          <a:p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according to rules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05564" y="3484980"/>
            <a:ext cx="4714908" cy="2968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3E378E5-7CCC-4B7E-B3E4-5D0FE521B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84AD81-0745-4A49-86C5-C45A476C35A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06150638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0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704099"/>
              </p:ext>
            </p:extLst>
          </p:nvPr>
        </p:nvGraphicFramePr>
        <p:xfrm>
          <a:off x="867954" y="1844824"/>
          <a:ext cx="7520470" cy="37519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44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76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1700" b="0" i="1" noProof="0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700" b="0" i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Function</a:t>
                      </a:r>
                      <a:endParaRPr lang="it-IT" sz="17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94283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TITLE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itchFamily="18" charset="0"/>
                          <a:cs typeface="Times New Roman" pitchFamily="18" charset="0"/>
                        </a:rPr>
                        <a:t>Provide a title for the analysis</a:t>
                      </a:r>
                      <a:endParaRPr lang="it-IT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DATA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Provide information about the data set to be analyzed</a:t>
                      </a:r>
                      <a:endParaRPr lang="it-IT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VARIABLE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Provide information about the variables in the data set</a:t>
                      </a:r>
                      <a:endParaRPr lang="en-US" sz="17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DEFINE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Transform existing variables and create new variables</a:t>
                      </a:r>
                      <a:endParaRPr lang="en-US" sz="17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ANALYSIS </a:t>
                      </a:r>
                      <a:endParaRPr lang="en-US" sz="1700" b="1" noProof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600" dirty="0" err="1">
                          <a:latin typeface="Times New Roman" pitchFamily="18" charset="0"/>
                          <a:cs typeface="Times New Roman" pitchFamily="18" charset="0"/>
                        </a:rPr>
                        <a:t>Describe</a:t>
                      </a:r>
                      <a:r>
                        <a:rPr lang="it-IT" sz="1600" dirty="0">
                          <a:latin typeface="Times New Roman" pitchFamily="18" charset="0"/>
                          <a:cs typeface="Times New Roman" pitchFamily="18" charset="0"/>
                        </a:rPr>
                        <a:t> the </a:t>
                      </a:r>
                      <a:r>
                        <a:rPr lang="it-IT" sz="1600" dirty="0" err="1">
                          <a:latin typeface="Times New Roman" pitchFamily="18" charset="0"/>
                          <a:cs typeface="Times New Roman" pitchFamily="18" charset="0"/>
                        </a:rPr>
                        <a:t>technical</a:t>
                      </a:r>
                      <a:r>
                        <a:rPr lang="it-IT" sz="160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it-IT" sz="1600" dirty="0" err="1">
                          <a:latin typeface="Times New Roman" pitchFamily="18" charset="0"/>
                          <a:cs typeface="Times New Roman" pitchFamily="18" charset="0"/>
                        </a:rPr>
                        <a:t>details</a:t>
                      </a:r>
                      <a:r>
                        <a:rPr lang="it-IT" sz="1600" dirty="0">
                          <a:latin typeface="Times New Roman" pitchFamily="18" charset="0"/>
                          <a:cs typeface="Times New Roman" pitchFamily="18" charset="0"/>
                        </a:rPr>
                        <a:t> of the </a:t>
                      </a:r>
                      <a:r>
                        <a:rPr lang="it-IT" sz="1600" dirty="0" err="1">
                          <a:latin typeface="Times New Roman" pitchFamily="18" charset="0"/>
                          <a:cs typeface="Times New Roman" pitchFamily="18" charset="0"/>
                        </a:rPr>
                        <a:t>analysis</a:t>
                      </a:r>
                      <a:r>
                        <a:rPr lang="it-IT" sz="1600" dirty="0">
                          <a:latin typeface="Times New Roman" pitchFamily="18" charset="0"/>
                          <a:cs typeface="Times New Roman" pitchFamily="18" charset="0"/>
                        </a:rPr>
                        <a:t> (e.g., Estimator, </a:t>
                      </a:r>
                      <a:r>
                        <a:rPr lang="it-IT" sz="1600" dirty="0" err="1">
                          <a:latin typeface="Times New Roman" pitchFamily="18" charset="0"/>
                          <a:cs typeface="Times New Roman" pitchFamily="18" charset="0"/>
                        </a:rPr>
                        <a:t>type</a:t>
                      </a:r>
                      <a:r>
                        <a:rPr lang="it-IT" sz="1600" dirty="0">
                          <a:latin typeface="Times New Roman" pitchFamily="18" charset="0"/>
                          <a:cs typeface="Times New Roman" pitchFamily="18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MODEL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Describe the model to be estimated</a:t>
                      </a:r>
                      <a:endParaRPr lang="it-IT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OUTPUT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Request additional output not included as the default</a:t>
                      </a:r>
                      <a:endParaRPr lang="en-US" sz="17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SAVEDATA</a:t>
                      </a:r>
                      <a:r>
                        <a:rPr lang="it-IT" sz="1600" b="1" dirty="0">
                          <a:latin typeface="Courier New" pitchFamily="49" charset="0"/>
                          <a:cs typeface="Courier New" pitchFamily="49" charset="0"/>
                        </a:rPr>
                        <a:t>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Save the analysis data (e.g., Auxiliary data)</a:t>
                      </a:r>
                      <a:endParaRPr lang="it-IT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PLOT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Request graphical displays of analysis results</a:t>
                      </a:r>
                      <a:endParaRPr lang="it-IT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600" b="1" dirty="0">
                          <a:solidFill>
                            <a:srgbClr val="0070C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MONTECARLO 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Specify the details of a monte </a:t>
                      </a:r>
                      <a:r>
                        <a:rPr lang="en-US" sz="1600" dirty="0" err="1">
                          <a:latin typeface="Times New Roman" pitchFamily="18" charset="0"/>
                          <a:cs typeface="Times New Roman" pitchFamily="18" charset="0"/>
                        </a:rPr>
                        <a:t>carlo</a:t>
                      </a: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 simulation study</a:t>
                      </a:r>
                      <a:endParaRPr lang="en-US" sz="17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1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056991"/>
              </p:ext>
            </p:extLst>
          </p:nvPr>
        </p:nvGraphicFramePr>
        <p:xfrm>
          <a:off x="1662478" y="5923362"/>
          <a:ext cx="5904656" cy="6705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82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2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8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92D050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!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Times New Roman" pitchFamily="18" charset="0"/>
                          <a:cs typeface="Times New Roman" pitchFamily="18" charset="0"/>
                        </a:rPr>
                        <a:t>This symbol is used to take 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8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 New" pitchFamily="49" charset="0"/>
                          <a:cs typeface="Courier New" pitchFamily="49" charset="0"/>
                        </a:rPr>
                        <a:t>;</a:t>
                      </a:r>
                      <a:endParaRPr lang="en-US" sz="17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This symbol must be placed at the end of each command line</a:t>
                      </a:r>
                      <a:endParaRPr lang="it-IT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Immagine 8">
            <a:extLst>
              <a:ext uri="{FF2B5EF4-FFF2-40B4-BE49-F238E27FC236}">
                <a16:creationId xmlns:a16="http://schemas.microsoft.com/office/drawing/2014/main" id="{5C0E305E-23EE-4D08-BADE-C27558350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E9A23E1-8C1C-45FD-A55C-CB95B34699F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511193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53528" y="2421979"/>
            <a:ext cx="3705225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2" name="Connettore 2 11"/>
          <p:cNvCxnSpPr/>
          <p:nvPr/>
        </p:nvCxnSpPr>
        <p:spPr>
          <a:xfrm rot="10800000" flipV="1">
            <a:off x="5910426" y="2276419"/>
            <a:ext cx="785818" cy="642942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/>
          <p:cNvSpPr txBox="1"/>
          <p:nvPr/>
        </p:nvSpPr>
        <p:spPr>
          <a:xfrm>
            <a:off x="6730549" y="2020315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CLICK RUN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467544" y="3850739"/>
            <a:ext cx="23065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Remember that</a:t>
            </a:r>
          </a:p>
          <a:p>
            <a:r>
              <a:rPr lang="en-US" u="sng" dirty="0"/>
              <a:t>variable names cannot</a:t>
            </a:r>
          </a:p>
          <a:p>
            <a:r>
              <a:rPr lang="en-US" u="sng" dirty="0"/>
              <a:t>be longer than</a:t>
            </a:r>
          </a:p>
          <a:p>
            <a:r>
              <a:rPr lang="en-US" u="sng" dirty="0"/>
              <a:t>8 characters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F01B0263-FAA9-4E4F-8E9D-90ED98A0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E65EDF6-DDB5-4777-8D8F-913B2AE979C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12184427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5372" y="2386161"/>
            <a:ext cx="6353175" cy="406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CasellaDiTesto 11"/>
          <p:cNvSpPr txBox="1"/>
          <p:nvPr/>
        </p:nvSpPr>
        <p:spPr>
          <a:xfrm>
            <a:off x="539552" y="1743217"/>
            <a:ext cx="5007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Save</a:t>
            </a:r>
            <a:r>
              <a:rPr lang="it-IT" dirty="0">
                <a:solidFill>
                  <a:srgbClr val="FF0000"/>
                </a:solidFill>
              </a:rPr>
              <a:t> the input file in the </a:t>
            </a:r>
            <a:r>
              <a:rPr lang="it-IT" dirty="0" err="1">
                <a:solidFill>
                  <a:srgbClr val="FF0000"/>
                </a:solidFill>
              </a:rPr>
              <a:t>same</a:t>
            </a:r>
            <a:r>
              <a:rPr lang="it-IT" dirty="0">
                <a:solidFill>
                  <a:srgbClr val="FF0000"/>
                </a:solidFill>
              </a:rPr>
              <a:t> folder </a:t>
            </a:r>
            <a:r>
              <a:rPr lang="it-IT" dirty="0" err="1">
                <a:solidFill>
                  <a:srgbClr val="FF0000"/>
                </a:solidFill>
              </a:rPr>
              <a:t>of</a:t>
            </a:r>
            <a:r>
              <a:rPr lang="it-IT" dirty="0">
                <a:solidFill>
                  <a:srgbClr val="FF0000"/>
                </a:solidFill>
              </a:rPr>
              <a:t> the .</a:t>
            </a:r>
            <a:r>
              <a:rPr lang="it-IT" dirty="0" err="1">
                <a:solidFill>
                  <a:srgbClr val="FF0000"/>
                </a:solidFill>
              </a:rPr>
              <a:t>dat</a:t>
            </a:r>
            <a:r>
              <a:rPr lang="it-IT" dirty="0">
                <a:solidFill>
                  <a:srgbClr val="FF0000"/>
                </a:solidFill>
              </a:rPr>
              <a:t> file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6CED5631-FC47-407F-B151-CBA3C34BD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3863D60-50DE-4F90-87FD-905BCCF4C8B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0656604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" y="2564904"/>
            <a:ext cx="7686675" cy="218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EB887E5-BB8C-40BA-9650-337655B09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F841F7D-1D80-42BA-A807-62A79622A31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5528936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24733" y="1842095"/>
            <a:ext cx="34194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Rettangolo 8"/>
          <p:cNvSpPr/>
          <p:nvPr/>
        </p:nvSpPr>
        <p:spPr>
          <a:xfrm>
            <a:off x="3096169" y="2627911"/>
            <a:ext cx="2000264" cy="57150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2 10"/>
          <p:cNvCxnSpPr>
            <a:endCxn id="9" idx="1"/>
          </p:cNvCxnSpPr>
          <p:nvPr/>
        </p:nvCxnSpPr>
        <p:spPr>
          <a:xfrm>
            <a:off x="2381789" y="2913663"/>
            <a:ext cx="71438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/>
          <p:cNvSpPr txBox="1"/>
          <p:nvPr/>
        </p:nvSpPr>
        <p:spPr>
          <a:xfrm>
            <a:off x="938721" y="2604902"/>
            <a:ext cx="1484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M</a:t>
            </a:r>
            <a:r>
              <a:rPr lang="it-IT" sz="1600" i="1" dirty="0" err="1"/>
              <a:t>plus</a:t>
            </a:r>
            <a:r>
              <a:rPr lang="it-IT" sz="1600" i="1" dirty="0"/>
              <a:t> </a:t>
            </a:r>
            <a:r>
              <a:rPr lang="it-IT" sz="1600" dirty="0" err="1"/>
              <a:t>version</a:t>
            </a:r>
            <a:endParaRPr lang="it-IT" sz="1600" dirty="0"/>
          </a:p>
          <a:p>
            <a:r>
              <a:rPr lang="it-IT" sz="1600" dirty="0"/>
              <a:t>and date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3096169" y="3270853"/>
            <a:ext cx="2857520" cy="29289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Connettore 2 14"/>
          <p:cNvCxnSpPr>
            <a:stCxn id="16" idx="3"/>
            <a:endCxn id="13" idx="1"/>
          </p:cNvCxnSpPr>
          <p:nvPr/>
        </p:nvCxnSpPr>
        <p:spPr>
          <a:xfrm>
            <a:off x="2338141" y="4566057"/>
            <a:ext cx="758028" cy="16927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/>
          <p:cNvSpPr txBox="1"/>
          <p:nvPr/>
        </p:nvSpPr>
        <p:spPr>
          <a:xfrm>
            <a:off x="765918" y="4396778"/>
            <a:ext cx="1572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Input </a:t>
            </a:r>
            <a:r>
              <a:rPr lang="it-IT" sz="1600" dirty="0" err="1"/>
              <a:t>instruction</a:t>
            </a:r>
            <a:endParaRPr lang="it-IT" sz="1600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40B875E8-A1D1-49F4-BE28-CBD781BA5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6423BAD-3D80-432C-B79D-93129A5E8DA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22636616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asellaDiTesto 23"/>
          <p:cNvSpPr txBox="1"/>
          <p:nvPr/>
        </p:nvSpPr>
        <p:spPr>
          <a:xfrm>
            <a:off x="451921" y="2409322"/>
            <a:ext cx="2502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The analysis has gone well!!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594797" y="3177060"/>
            <a:ext cx="234089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Title and information on the number of  variables. Here we have only continuous</a:t>
            </a:r>
          </a:p>
          <a:p>
            <a:r>
              <a:rPr lang="en-US" sz="1600" dirty="0"/>
              <a:t>variables, but this part of the output may displays also the number of latent variables</a:t>
            </a:r>
          </a:p>
        </p:txBody>
      </p:sp>
      <p:cxnSp>
        <p:nvCxnSpPr>
          <p:cNvPr id="26" name="Connettore 2 25"/>
          <p:cNvCxnSpPr>
            <a:stCxn id="24" idx="3"/>
            <a:endCxn id="31" idx="1"/>
          </p:cNvCxnSpPr>
          <p:nvPr/>
        </p:nvCxnSpPr>
        <p:spPr>
          <a:xfrm flipV="1">
            <a:off x="2954594" y="2027072"/>
            <a:ext cx="640567" cy="55152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/>
          <p:cNvCxnSpPr>
            <a:stCxn id="25" idx="3"/>
            <a:endCxn id="32" idx="1"/>
          </p:cNvCxnSpPr>
          <p:nvPr/>
        </p:nvCxnSpPr>
        <p:spPr>
          <a:xfrm flipV="1">
            <a:off x="2935689" y="3573610"/>
            <a:ext cx="659472" cy="63450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/>
          <p:cNvSpPr txBox="1"/>
          <p:nvPr/>
        </p:nvSpPr>
        <p:spPr>
          <a:xfrm>
            <a:off x="559078" y="5417929"/>
            <a:ext cx="21431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By default in most of analyses the estimator is ML (in Multilevel modeling the default estimator is MLR)</a:t>
            </a:r>
          </a:p>
        </p:txBody>
      </p:sp>
      <p:cxnSp>
        <p:nvCxnSpPr>
          <p:cNvPr id="29" name="Connettore 2 28"/>
          <p:cNvCxnSpPr>
            <a:stCxn id="28" idx="3"/>
            <a:endCxn id="33" idx="1"/>
          </p:cNvCxnSpPr>
          <p:nvPr/>
        </p:nvCxnSpPr>
        <p:spPr>
          <a:xfrm flipV="1">
            <a:off x="2702186" y="4930933"/>
            <a:ext cx="892975" cy="11487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66599" y="1966255"/>
            <a:ext cx="4649817" cy="4572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1" name="Rettangolo 30"/>
          <p:cNvSpPr/>
          <p:nvPr/>
        </p:nvSpPr>
        <p:spPr>
          <a:xfrm>
            <a:off x="3595161" y="1823379"/>
            <a:ext cx="2428892" cy="4073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/>
          <p:cNvSpPr/>
          <p:nvPr/>
        </p:nvSpPr>
        <p:spPr>
          <a:xfrm>
            <a:off x="3595161" y="2466321"/>
            <a:ext cx="4714908" cy="2214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32"/>
          <p:cNvSpPr/>
          <p:nvPr/>
        </p:nvSpPr>
        <p:spPr>
          <a:xfrm>
            <a:off x="3595161" y="4823776"/>
            <a:ext cx="464347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F87202D9-F765-47B5-AC12-9EAA29410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A38EB6E-4198-473F-8BFD-3A9C6E1C011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27372618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724664" y="5138580"/>
            <a:ext cx="6303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This matrix shows the percentage of covariance coverage for each pair of observed variables. When dataset does not have missing data, each pair of observed variables has a covariance coverage of 100%.</a:t>
            </a:r>
          </a:p>
        </p:txBody>
      </p:sp>
      <p:cxnSp>
        <p:nvCxnSpPr>
          <p:cNvPr id="17" name="Connettore 2 16"/>
          <p:cNvCxnSpPr/>
          <p:nvPr/>
        </p:nvCxnSpPr>
        <p:spPr>
          <a:xfrm flipV="1">
            <a:off x="4571998" y="4382432"/>
            <a:ext cx="22" cy="61678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57290" y="1857364"/>
            <a:ext cx="60102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CB80A7B-8A7D-4DC9-8CB9-0190C82CF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F23014E-1A61-42B4-8283-EC4F134F423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36273788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6924140" y="3501008"/>
            <a:ext cx="21129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Here, information concerning Means, </a:t>
            </a:r>
            <a:r>
              <a:rPr lang="en-US" dirty="0" err="1"/>
              <a:t>Covariances</a:t>
            </a:r>
            <a:r>
              <a:rPr lang="en-US" dirty="0"/>
              <a:t> and Correlations are reported.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710" y="1769191"/>
            <a:ext cx="6143625" cy="471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Connettore 2 10"/>
          <p:cNvCxnSpPr>
            <a:stCxn id="9" idx="1"/>
          </p:cNvCxnSpPr>
          <p:nvPr/>
        </p:nvCxnSpPr>
        <p:spPr>
          <a:xfrm flipH="1" flipV="1">
            <a:off x="6309732" y="4128925"/>
            <a:ext cx="614408" cy="11074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>
            <a:extLst>
              <a:ext uri="{FF2B5EF4-FFF2-40B4-BE49-F238E27FC236}">
                <a16:creationId xmlns:a16="http://schemas.microsoft.com/office/drawing/2014/main" id="{8BDE4137-E54A-42DB-9370-E69C36FD6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78A73E8-0D4D-4447-80BD-354FBBF1F41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03685466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285750" y="5022175"/>
            <a:ext cx="8643938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  <a:p>
            <a:r>
              <a:rPr lang="en-US" dirty="0"/>
              <a:t>Here, information concerning univariate sample statistics are reported.</a:t>
            </a:r>
          </a:p>
          <a:p>
            <a:endParaRPr lang="it-IT" sz="1200" dirty="0">
              <a:solidFill>
                <a:srgbClr val="FF0000"/>
              </a:solidFill>
            </a:endParaRPr>
          </a:p>
          <a:p>
            <a:pPr algn="ctr"/>
            <a:r>
              <a:rPr lang="it-IT" sz="1600" dirty="0">
                <a:solidFill>
                  <a:srgbClr val="FF0000"/>
                </a:solidFill>
              </a:rPr>
              <a:t>A VERY IMPORTANT STEP IS TO CHECK THE TRUSTWORTHINESS OF THESE VALUES!!!!</a:t>
            </a:r>
          </a:p>
          <a:p>
            <a:pPr algn="ctr"/>
            <a:r>
              <a:rPr lang="it-IT" sz="1600" dirty="0">
                <a:solidFill>
                  <a:srgbClr val="FF0000"/>
                </a:solidFill>
              </a:rPr>
              <a:t>WHEN THE DATASET IS LARGE, IT IS EASY TO WRONG SPECIFY VARIABLE NAMES, OR FORGET TO SPECIFY THE MASSING DATA VALUE. 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5576" y="1916832"/>
            <a:ext cx="7661615" cy="276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6210266-834A-463E-9856-D393B352A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BC77991-D595-4AF5-966A-07E8F5E58BCD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26294014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User’s guide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1844824"/>
            <a:ext cx="3816424" cy="4678410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2699792" y="2060848"/>
            <a:ext cx="393400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/>
          <p:cNvSpPr/>
          <p:nvPr/>
        </p:nvSpPr>
        <p:spPr>
          <a:xfrm>
            <a:off x="2699792" y="2496344"/>
            <a:ext cx="3934000" cy="26608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/>
          <p:cNvSpPr/>
          <p:nvPr/>
        </p:nvSpPr>
        <p:spPr>
          <a:xfrm>
            <a:off x="2699792" y="5157191"/>
            <a:ext cx="3934000" cy="13660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/>
          <p:cNvSpPr txBox="1"/>
          <p:nvPr/>
        </p:nvSpPr>
        <p:spPr>
          <a:xfrm>
            <a:off x="1536316" y="2172730"/>
            <a:ext cx="637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Intro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1029254" y="3455170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Models</a:t>
            </a:r>
            <a:endParaRPr lang="it-IT" dirty="0"/>
          </a:p>
          <a:p>
            <a:r>
              <a:rPr lang="it-IT" dirty="0"/>
              <a:t>(</a:t>
            </a:r>
            <a:r>
              <a:rPr lang="it-IT" dirty="0" err="1"/>
              <a:t>types</a:t>
            </a:r>
            <a:r>
              <a:rPr lang="it-IT" dirty="0"/>
              <a:t> of SEM)</a:t>
            </a:r>
          </a:p>
        </p:txBody>
      </p:sp>
      <p:sp>
        <p:nvSpPr>
          <p:cNvPr id="16" name="CasellaDiTesto 15"/>
          <p:cNvSpPr txBox="1"/>
          <p:nvPr/>
        </p:nvSpPr>
        <p:spPr>
          <a:xfrm>
            <a:off x="371207" y="5378547"/>
            <a:ext cx="2240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Information </a:t>
            </a:r>
            <a:r>
              <a:rPr lang="it-IT" dirty="0" err="1"/>
              <a:t>regarding</a:t>
            </a:r>
            <a:endParaRPr lang="it-IT" dirty="0"/>
          </a:p>
          <a:p>
            <a:pPr algn="ctr"/>
            <a:r>
              <a:rPr lang="it-IT" dirty="0" err="1"/>
              <a:t>commands</a:t>
            </a:r>
            <a:r>
              <a:rPr lang="it-IT" dirty="0"/>
              <a:t> and</a:t>
            </a:r>
          </a:p>
          <a:p>
            <a:pPr algn="ctr"/>
            <a:r>
              <a:rPr lang="it-IT" dirty="0" err="1"/>
              <a:t>syntaxes</a:t>
            </a: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8B8C3BC-8971-406C-BD65-65BEB27F2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158B4E1-3EE2-4403-9608-507C2E704F4F}"/>
              </a:ext>
            </a:extLst>
          </p:cNvPr>
          <p:cNvSpPr txBox="1"/>
          <p:nvPr/>
        </p:nvSpPr>
        <p:spPr>
          <a:xfrm>
            <a:off x="6722212" y="5840212"/>
            <a:ext cx="22074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Link:</a:t>
            </a:r>
          </a:p>
          <a:p>
            <a:r>
              <a:rPr lang="it-IT" sz="1000" dirty="0">
                <a:hlinkClick r:id="rId4"/>
              </a:rPr>
              <a:t>https://www.statmodel.com/download/usersguide/MplusUserGuideVer_8.pdf</a:t>
            </a:r>
            <a:endParaRPr lang="it-IT" sz="1000" dirty="0"/>
          </a:p>
          <a:p>
            <a:endParaRPr lang="it-IT" sz="1000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B0552D-0E67-43E1-ABDB-0ADF9663E94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421855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Solutions for improving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Stevens (1946)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i="1" u="sng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SCALES</a:t>
            </a:r>
          </a:p>
          <a:p>
            <a:r>
              <a:rPr 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Nominal</a:t>
            </a:r>
          </a:p>
          <a:p>
            <a:r>
              <a:rPr 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Ordinal</a:t>
            </a:r>
          </a:p>
          <a:p>
            <a:r>
              <a:rPr 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Interval</a:t>
            </a:r>
          </a:p>
          <a:p>
            <a:r>
              <a:rPr 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Ratio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28860" y="3429000"/>
            <a:ext cx="6599812" cy="3071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BD0F4FD-C1FD-42A5-BD84-79EEF16D8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565AD1E-4E29-4F16-BC38-13580A1C54E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24870653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CFA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53)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231732"/>
            <a:ext cx="6480720" cy="401187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8CCBAD4-2028-4840-A5EE-A6281F585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A460F8A-5197-44B5-8FD3-CD318D4C405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34582045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CFA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53)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251520" y="2056686"/>
            <a:ext cx="867816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CFA for the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six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KFT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variables</a:t>
            </a:r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3-Factor model (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Figure 3.8)</a:t>
            </a:r>
          </a:p>
          <a:p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file = KFT.dat;</a:t>
            </a: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listwise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on;</a:t>
            </a:r>
          </a:p>
          <a:p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names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kft_v1 kft_v3 kft_q1 kft_q3 kft_n1 kft_n3;</a:t>
            </a: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(-99);</a:t>
            </a:r>
          </a:p>
          <a:p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analysis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general;</a:t>
            </a:r>
          </a:p>
          <a:p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KFT_V by kft_v1 kft_v3;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KFT_Q by kft_q1 kft_q3;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KFT_N by kft_n1 kft_n3;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(non-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sampstat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stdyx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tech4;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CFC9D69-D19B-474C-8AE2-5E61043B4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EEF31F8-FAE1-4F9E-96D1-536AC219520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42820545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Second-Order CFA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</a:t>
            </a:r>
            <a:r>
              <a:rPr lang="en-US" sz="1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 59)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017296"/>
            <a:ext cx="5890881" cy="460851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F988735-5415-4709-8613-BAEA4874B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A254C37-5285-43C7-953D-AACD0FF5D92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4980736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Second-Order CFA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59)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251520" y="1916832"/>
            <a:ext cx="867816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CFA for the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six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KFT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variables</a:t>
            </a:r>
            <a:endParaRPr lang="it-IT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Second-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model (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Figure 3.11) </a:t>
            </a:r>
          </a:p>
          <a:p>
            <a:endParaRPr lang="it-IT" sz="1600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file = KFT.dat;</a:t>
            </a: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listwise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on;</a:t>
            </a:r>
          </a:p>
          <a:p>
            <a:endParaRPr lang="it-IT" sz="1600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names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kft_v1 kft_v3 kft_q1 kft_q3 kft_n1 kft_n3;</a:t>
            </a:r>
          </a:p>
          <a:p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(-99);</a:t>
            </a:r>
          </a:p>
          <a:p>
            <a:endParaRPr lang="it-IT" sz="1600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analysis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general;</a:t>
            </a:r>
          </a:p>
          <a:p>
            <a:endParaRPr lang="it-IT" sz="1600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model: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First-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factors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KFT_V by kft_v1 kft_v3;</a:t>
            </a:r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KFT_Q by kft_q1 kft_q3;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KFT_N by kft_n1 kft_n3;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(non-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verbal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ability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Second-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it-IT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endParaRPr lang="it-IT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KFT_G by KFT_V KFT_Q KFT_N; </a:t>
            </a:r>
          </a:p>
          <a:p>
            <a:endParaRPr lang="it-IT" sz="1600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sampstat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stdyx</a:t>
            </a:r>
            <a:r>
              <a:rPr lang="it-IT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01D7F59-3D0E-497E-9945-910EB4CC7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AAD25C-E86B-42F1-AD6D-380DDCCB5FA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63950137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SEM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74)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91" y="2231732"/>
            <a:ext cx="7955040" cy="4018220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7980636" y="2729501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r>
              <a:rPr lang="it-IT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9" name="Connettore 2 8"/>
          <p:cNvCxnSpPr/>
          <p:nvPr/>
        </p:nvCxnSpPr>
        <p:spPr>
          <a:xfrm flipH="1">
            <a:off x="7793315" y="3021239"/>
            <a:ext cx="288032" cy="26116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magine 9">
            <a:extLst>
              <a:ext uri="{FF2B5EF4-FFF2-40B4-BE49-F238E27FC236}">
                <a16:creationId xmlns:a16="http://schemas.microsoft.com/office/drawing/2014/main" id="{DEE53426-B44A-44F3-A917-7E00A4C85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0F2601-70BE-4D33-843A-409CC6CD628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18726543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SEM example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74)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51520" y="1916832"/>
            <a:ext cx="86781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Latent path model shown in Figure 3.15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Relationship between physical health, functional health, and subjective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file = health.dat;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variable: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names = SHP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en-US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Subjektive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health in the present</a:t>
            </a:r>
          </a:p>
          <a:p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SHC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Changes in subjective health across the past 6 years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SICK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Number of health issues in the past 12 months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CONSULT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Number of physician consultations in the past 12 months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FH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Total score SF-36 scale on functional health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FH1 FH2;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SF-36 scale split into 2 test halves/item parcels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usevar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SHP SHC SICK CONSULT FH1 FH2;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analysis: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type = general;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SH by SHP SHC;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subjective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PH by SICK CONSULT;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physical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FH by FH1 FH2;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functional health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Path analysis at the level of the latent variables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FH on PH;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SH on PH FH;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model indirect: SH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PH;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Request output of direct, indirect, and total effects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sampstat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stdyx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A7C5D9B-F3C6-4715-A94F-E2EF49D40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AD89089-B018-4389-9678-36C4548DBC1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83207160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SEM example (</a:t>
            </a:r>
            <a:r>
              <a:rPr lang="en-US" sz="3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bootstrap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2013, p. 74)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51520" y="1916832"/>
            <a:ext cx="867816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Latent path model shown in Figure 3.15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Relationship between physical health, functional health, and subjective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 bias-corrected bootstrap confidence intervals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file = health.dat;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variable: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names = SHP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en-US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Subjektive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health in the present</a:t>
            </a:r>
          </a:p>
          <a:p>
            <a:r>
              <a:rPr lang="en-US" sz="1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SHC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Changes in subjective health across the past 6 years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SICK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Number of health issues in the past 12 months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CONSULT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Number of physician consultations in the past 12 months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FH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Total score SF-36 scale on functional health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FH1 FH2;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SF-36 scale split into 2 test halves/item parcels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usevar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SHP SHC SICK CONSULT FH1 FH2;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analysis: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type = general;</a:t>
            </a:r>
          </a:p>
          <a:p>
            <a:r>
              <a:rPr lang="nl-NL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nl-NL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bootstrap = 10000; </a:t>
            </a:r>
            <a:r>
              <a:rPr lang="nl-NL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Request 10000 bootstrap samples</a:t>
            </a:r>
            <a:endParaRPr lang="en-US" sz="1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SH by SHP SHC;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subjective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PH by SICK CONSULT;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physical health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FH by FH1 FH2;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Factor/Measurement model functional health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Path analysis at the level of the latent variables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FH on PH;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SH on PH FH;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model indirect: SH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PH;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Request output of direct, indirect, and total effects</a:t>
            </a:r>
          </a:p>
          <a:p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sampstat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stdyx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cinterval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bcbootstrap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 Request confidence intervals based on bias-corrected bootstrap</a:t>
            </a:r>
            <a:endParaRPr lang="it-IT" sz="1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BB4002B-8EB5-4B16-AA4F-9F6294C09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CD8E38-197E-40C0-85D1-8D93FB5A616D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22915476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Suggested</a:t>
            </a:r>
            <a:r>
              <a:rPr lang="it-IT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‘Starters’ for SEM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Kline, R. B. (2016).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Principles and practice of structural equation modeling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(4th ed.).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Hoyle, R. K. (2023).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Structural Equation Modeling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(2nd ed.).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Hancock, G. R., &amp; Mueller, R. O. (2013).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second course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IAP.</a:t>
            </a:r>
          </a:p>
          <a:p>
            <a:pPr>
              <a:spcAft>
                <a:spcPts val="600"/>
              </a:spcAft>
            </a:pPr>
            <a:r>
              <a:rPr lang="it-IT" sz="14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Old</a:t>
            </a:r>
            <a:r>
              <a:rPr lang="it-IT" sz="14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it-IT" sz="14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gold</a:t>
            </a:r>
            <a:r>
              <a:rPr lang="it-IT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- Still the best book on SEM </a:t>
            </a: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mathematical</a:t>
            </a:r>
            <a:r>
              <a:rPr lang="it-IT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bases</a:t>
            </a:r>
            <a:endParaRPr lang="it-IT" sz="1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Bollen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 A. (1989).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equations with latent variables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Wiley.   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SEM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Bollen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 A., &amp; Curran, P. J. (2006).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Latent curve models: A structural equation perspective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Wiley.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Little, T. D. (2013).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structural equation modeling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McArdle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J.,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Nesselroade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R. (2014).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data analysis using structural equation models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American Psychological Association.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10.1037/14440-000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Newsom, J. T. (2015).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structural equation modeling: A comprehensive introduction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Routledge.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Grimm, K. J., Ram, N.,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Estabrook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(2017).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Growth Modeling: Structural equation and multilevel modeling approaches.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Ferrer, E.,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Boker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M., &amp; Grimm, K. J. (2019).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multivariate psychology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Routledge.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D760BF7-582B-46CA-8589-C4B1842F2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5993378-2A1E-47EA-B992-AC403C1E7C4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2268673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CFA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Brown, T. A. (2015).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Confirmatory Factor Analysis for applied research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(2nd ed.). The Guilford Press.</a:t>
            </a:r>
            <a:endParaRPr 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Mixture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Nylund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 L.,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O. (2007). Deciding on the number of classes in latent class analysis and growth mixture modeling: A Monte Carlo simulation study.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14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535-569. doi:10.1080/10705510701575396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Nylund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-Gibson, K., &amp; Choi, A. Y. (2018). Ten frequently asked questions about latent class analysis.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Translational Issues in Psychological Science, 4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(4), 440–461. https://doi.org/10.1037/tps0000176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Jung, T.,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Wickrama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 A. S. (2008). An introduction to latent class growth analysis and growth mixture modeling.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and Personality Psychology Compass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302-317. doi:10.1111/j.1751-9004.2007.00054.x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Collins, L. M., &amp; Lanza, S. T. (2010).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Latent class and latent transition analysis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applications in the social, behavioral, and health sciences.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John Wiley &amp; Sons, Inc.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 De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Schoot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Sijbrandij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Winter, S. D.,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Depaoli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Vermunt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K. (2017). The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GRoLTS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-Checklist: Guidelines for Reporting on Latent Trajectory Studies.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24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451-467.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10.1080/10705511.2016.1247646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4CA17A7-59DB-43BE-B297-225AAC82D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B5073C8-BA54-46A2-B7C1-EA0612549EE9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3644674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Dynamic Structural Equation Modeling (DSEM)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Hamaker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L.,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(2018). Dynamic Structural Equation Models.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25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(3), 359–388. https://doi.org/10.1080/10705511.2017.1406803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(2020). Comparison of models for the analysis of intensive longitudinal data.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27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275–297. https://doi.org/10.1080/10705511.2019.1626733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Hamaker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L.,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Brose, A.,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Schmiedek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(2018). At the frontiers of modeling intensive longitudinal data: Dynamic Structural equation models for the affective measurements from the COGITO study.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Multivariate Behavioral Research, 53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(6), 820–841.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https://doi.org/10.1080/00273171.2018.1446819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Hamaker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L.,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(2023). Dynamic structural equation modeling as a combination of time series modeling, multilevel modeling, and structural equation modeling. In R. H. Hoyle (Ed.),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structural equation modeling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(2nd ed., pp. 576-596).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McNeish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Hamaker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L. (2020). A primer on two-level dynamic structural equation models for intensive longitudinal data in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plus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Methods, 25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(5), 610–635.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https://doi.org/10.1037/met0000250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Wang, J., &amp; Wang, X. (2020).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Applications Using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(2nd ed.). John Wiley &amp; Sons.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[Section 4.8, pp. 241-252]</a:t>
            </a:r>
            <a:endParaRPr lang="en-US" sz="1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4CA17A7-59DB-43BE-B297-225AAC82D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4B5921F-6B7D-452E-9233-C276ACED8C0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32800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Solutions for improving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Self-report questionnaires, Other-report questionnaires, Objective measures,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ecc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400" i="1" u="sng" dirty="0">
                <a:latin typeface="Times New Roman" pitchFamily="18" charset="0"/>
                <a:cs typeface="Times New Roman" pitchFamily="18" charset="0"/>
              </a:rPr>
              <a:t>Two pivotal concepts: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RELIABILITY → Precision of a measurement (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400" i="1" baseline="-250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sz="24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VALIDITY → The instrument is a proper tool for measuring what it aims to measure.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 instrument may be reliable, but not valid (e.g., I cannot use a “reliable” ruler for measuring intelligence)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93259D3-01AE-43FA-BA12-4463EE85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F1B6FF8-FB28-4160-8199-DFCD8004E1C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81280187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503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Maximum </a:t>
            </a: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Likelihood</a:t>
            </a:r>
            <a:endParaRPr lang="it-IT" sz="1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Enders, C. K. (2022).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missing data analysis </a:t>
            </a:r>
            <a:r>
              <a:rPr 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(Chapter 2)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Myung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I. J. (2003). Tutorial on maximum likelihood estimation.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Mathematical Psychology, 47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90-100.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10.1016/S0022-2496(02)00028-7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Stigler, S. M. (2007). The epic story of maximum likelihood. 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Science, 22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(4), 598-620.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it-IT" sz="14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plus</a:t>
            </a:r>
            <a:endParaRPr lang="it-IT" sz="1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Geiser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 (2013).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with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Geiser, C. (2021).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structural equation modeling with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Latent State-Trait perspective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Byrne, B. M. (2013).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 with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Basic concepts, applications, and programming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Routledge.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Wang, J., &amp; Wang, X. (2020).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Applications using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(2nd ed.). John Wiley &amp; Sons.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Wickrama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 A. S., Lee, T. K., O’Neal, C. W., &amp; Lorenz, F. O. (2016).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order growth curves and mixture modeling with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practical guide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Routledge.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Heck, R. H., &amp; Thomas, S. L. (2015).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multilevel modeling techniques: MLM and SEM approaches using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(3rd ed.). Routledge.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K.,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T. (2016). </a:t>
            </a:r>
            <a:r>
              <a:rPr lang="it-IT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r>
              <a:rPr lang="it-IT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mediation </a:t>
            </a:r>
            <a:r>
              <a:rPr lang="it-IT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it-IT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it-IT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Mplus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2BD2A11-37F3-4892-A21F-B8324FB06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55B1B5D-672D-4496-9293-0DFB06BEAA5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7246396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lavaan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(R package)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https://lavaan.ugent.be/tutorial/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https://lavaan.ugent.be/tutorial/tutorial.pdf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https://stats.oarc.ucla.edu/r/seminars/rsem/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https://users.ugent.be/~yrosseel/lavaan/gent2020/lavaan_twodays_gent2020.pdf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Geiser, C. (2023). Structural equation modeling with the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plus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lavaan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programs. In R. Hoyle (Ed.),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structural equation modeling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(2nd ed., pp. 241-258). Guilford Press.</a:t>
            </a:r>
          </a:p>
          <a:p>
            <a:pPr>
              <a:spcAft>
                <a:spcPts val="600"/>
              </a:spcAft>
            </a:pPr>
            <a:r>
              <a:rPr lang="it-IT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SEM in </a:t>
            </a:r>
            <a:r>
              <a:rPr lang="it-IT" sz="1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it-IT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it-IT" sz="1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semopy</a:t>
            </a:r>
            <a:r>
              <a:rPr lang="it-IT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package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https://pypi.org/project/semopy/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and  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https://semopy.com/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Igolkina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A., &amp;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Meshcheryakov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(2020).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Semopy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package for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equation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modeling.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Equation Modeling: A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Multidisciplinary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Journal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27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(6), 952-963.</a:t>
            </a:r>
          </a:p>
          <a:p>
            <a:pPr>
              <a:spcAft>
                <a:spcPts val="600"/>
              </a:spcAft>
            </a:pPr>
            <a:r>
              <a:rPr lang="it-IT" sz="1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Bayesian</a:t>
            </a:r>
            <a:r>
              <a:rPr lang="it-IT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SEM (BSEM)</a:t>
            </a:r>
          </a:p>
          <a:p>
            <a:pPr>
              <a:spcAft>
                <a:spcPts val="600"/>
              </a:spcAft>
            </a:pPr>
            <a:r>
              <a:rPr lang="it-IT" sz="12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Books and </a:t>
            </a:r>
            <a:r>
              <a:rPr lang="it-IT" sz="1200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Chapters</a:t>
            </a:r>
            <a:endParaRPr lang="it-IT" sz="1200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Depaoli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(2021).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Structural Equation Modeling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Kaplan, D. (2014).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statistics for the social sciences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Kaplan, D., 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Depaoli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(2012). Bayesian Structural Equation Modeling. In R. H. Hoyle (Ed.),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Structural Equation Modeling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(pp. 650-673). The Guilford Press.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Lee, S. Y., &amp; Song, X. Y. (2012).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and advanced Bayesian structural equation modeling: With applications in the medical and behavioral sciences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John Wiley &amp; Sons.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3EC2B45-01DC-4DA5-B378-0B1D7DEF36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4D61915-EFC7-48EA-8B25-6FE7AD0F2D0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3720035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14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Bayesian</a:t>
            </a:r>
            <a:r>
              <a:rPr lang="it-IT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SEM (BSEM)</a:t>
            </a:r>
          </a:p>
          <a:p>
            <a:pPr>
              <a:spcAft>
                <a:spcPts val="600"/>
              </a:spcAft>
            </a:pPr>
            <a:r>
              <a:rPr lang="it-IT" sz="14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Articles: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Lee, S. Y. (1981). A Bayesian approach to confirmatory factor analysis.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Psychometrika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46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153-160.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[First BSEM ever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Depaoli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&amp; van de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Schoot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(2017). Improving transparency and replication in Bayesian statistics: The WAMBS-Checklist.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Methods, 22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240–261.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McNeish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(2016) On using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bayesian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 to address small sample problems.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23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(5), 750-773.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B., &amp;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Asparouhov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(2012). Bayesian structural equation modeling: A more flexible representation of substantive theory.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Methods, 17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(3), 313–335.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Smid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C.,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McNeish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Miočević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&amp; van de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Schoot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(2020). Bayesian versus frequentist estimation for Structural Equation Models in small sample contexts: A systematic review.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27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(1), 131-161.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 de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Schoot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Kaplan, D.,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Denissen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Asendorpf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B.,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Neyer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 J., &amp; Van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Aken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A. (2014). A gentle introduction to Bayesian analysis: Applications to developmental research.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Child Development, 85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(3), 842-860.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Zondervan-Zwijnenburg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Peeters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Depaoli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&amp; van de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Schoot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(2017).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priors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come from?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Applying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guidelines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informative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priors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small sample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it-IT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Human Development, 14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(4), 305-320.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3EC2B45-01DC-4DA5-B378-0B1D7DEF3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A580B7B-05CB-4403-AF10-030A9124DA9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52943217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and 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Latent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Psychometrics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sz="13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Part 1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it-IT" sz="13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Bleidorn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W., &amp;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Hopwood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 J. (2019). Using machine learning to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advance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personality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assessment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theory. </a:t>
            </a:r>
            <a:r>
              <a:rPr lang="it-IT" sz="13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Personality</a:t>
            </a:r>
            <a:r>
              <a:rPr lang="it-IT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Social </a:t>
            </a:r>
            <a:r>
              <a:rPr lang="it-IT" sz="13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Psychology</a:t>
            </a:r>
            <a:r>
              <a:rPr lang="it-IT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Review, 23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190-203. </a:t>
            </a:r>
            <a:r>
              <a:rPr lang="it-IT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https://doi.org/10.1177/1088868318772990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Brandmaier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M., &amp;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C. (2023). Machine Learning approaches to structural Equation Modeling. In R. H. Hoyle (Ed.),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structural equation modeling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(2nd ed., pp. 722-739). The Guilford Press.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Brandmaier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M., von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Oertzen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McArdle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J., &amp;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Lindenberger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U. (2013).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equation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trees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sz="13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</a:t>
            </a:r>
            <a:r>
              <a:rPr lang="it-IT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Methods, 18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(1), 71–86. </a:t>
            </a:r>
            <a:r>
              <a:rPr lang="it-IT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https://doi.org/10.1037/a0030001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Grimm, K. J., Mazza, G. L., &amp;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Davoudzadeh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 (2017). Model selection in finite mixture models: A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-fold cross-validation approach.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24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246-256.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https://doi.org/10.1080/10705511.2016.1250638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Hong, M.,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&amp; Lubke, G. (2020). Deductive data mining.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Methods, 25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(6), 691–707.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https://doi.org/10.1037/met0000252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Brandmaier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M., &amp;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Kievit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A. (2019). A practical guide to variable selection in Structural Equation Modeling by using regularized multiple-indicators, multiple-causes models.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Advances in Methods and Practices in Psychological Science, 2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(1), 55-76.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https://doi.org/10.1177/2515245919826527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&amp; Grimm, K. J. (2020). Machine learning and psychological research: The unexplored effect of measurement.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Perspectives on Psychological Science, 15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(3), 809-816.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https://doi.org/10.1177/1745691620902467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Grimm, K. J., &amp; McArdle, J. J. (2016). Regularized structural equation modeling.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23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(4), 555-566.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https://doi.org/10.1080/10705511.2016.1154793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Grimm, K. J., &amp; Zhang, Z. (2023).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for social and behavioral research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Guilford.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Landers, R. N. (n.d.).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for social scientists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https://datascience.tntlab.org/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3EC2B45-01DC-4DA5-B378-0B1D7DEF36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DC87FCD-0056-40F6-9D08-1B9E0B0774F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135711433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771075"/>
            <a:ext cx="8643938" cy="4909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and 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Latent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sz="13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Psychometrics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sz="13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Part 2</a:t>
            </a:r>
            <a:r>
              <a:rPr lang="it-IT" sz="1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it-IT" sz="13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Liang, X., &amp;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(2020). Regularized structural equation modeling to detect measurement bias: Evaluation of lasso, adaptive lasso, and elastic net.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27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(5), 722-734.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https://doi.org/10.1080/10705511.2019.1693273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Liem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 C. S., Langer, M., Demetriou, A.,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Hiemstra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M. F.,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Wicaksana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S., Born, M. P., &amp; König, C. J. (2018). Psychology meets machine learning: Interdisciplinary perspectives on algorithmic job candidate screening. In H. J. Escalante, S.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Escalera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I. Guyon, X.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Baró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Güçlütürk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Güçlü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&amp; M. van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Gerven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(Eds.),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Explainable and interpretable models in computer vision and machine learning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(pp. 197-253). Springer.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https://doi.org/10.1007/978-3-319-98131-4_9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McNeish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M. (2015). Using lasso for predictor selection and to assuage overfitting: A method long overlooked in behavioral sciences.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Multivariate Behavioral Research, 50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(5), 471-484.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https://doi.org/10.1080/00273171.2015.1036965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Orrù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Monaro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Conversano, C., Gemignani, A., &amp; Sartori, G. (2020). Machine learning in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psychometrics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research.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Frontiers in Psychology, 10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Article 2970. </a:t>
            </a:r>
            <a:r>
              <a:rPr lang="it-IT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https://doi.org/10.3389/fpsyg.2019.02970</a:t>
            </a:r>
            <a:r>
              <a:rPr lang="it-IT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Serang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Jacobucci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Brimhall, K. C., &amp; Grimm, K. J. (2017). Exploratory mediation analysis via regularization.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Equation Modeling: A Multidisciplinary Journal, 24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(5), 733-744.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https://doi.org/10.1080/10705511.2017.1311775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Urban, C. J., &amp; Gates, K. M. (2021). Deep learning: A primer for psychologists.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Methods, 26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(6), 743–773.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https://doi.org/10.1037/met0000374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Woo, S. E., Tay, L., &amp; Proctor, R. W. (2020).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data in psychological research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American Psychological Association.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https://doi.org/10.1037/0000193-000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Yarkoni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&amp; Westfall, J. (2017). Choosing prediction over explanation in psychology: Lessons from machine learning. </a:t>
            </a:r>
            <a:r>
              <a:rPr lang="en-US" sz="1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Perspectives on Psychological Science, 12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(6), 1100-1122. </a:t>
            </a:r>
            <a:r>
              <a:rPr lang="en-US" sz="13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https://doi.org/10.1177/1745691617693393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3EC2B45-01DC-4DA5-B378-0B1D7DEF36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3C7D052-9F21-491C-AEB4-668996F93AFD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09426732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Suggested Reading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5750" y="1866310"/>
            <a:ext cx="86439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whole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journal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devoted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to the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advancement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of SEM (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since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1994)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047A285-F636-41E4-84FC-C3A5F0AAB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6F64ABC-E372-47D1-AF9A-D476A147F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876" y="2348880"/>
            <a:ext cx="6804248" cy="377054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F2A64ED-7CEE-4465-B778-0F8E23CEBA4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38506003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ttore 1 5">
            <a:extLst>
              <a:ext uri="{FF2B5EF4-FFF2-40B4-BE49-F238E27FC236}">
                <a16:creationId xmlns:a16="http://schemas.microsoft.com/office/drawing/2014/main" id="{E05AAA45-3212-4307-A10E-84973F0F6799}"/>
              </a:ext>
            </a:extLst>
          </p:cNvPr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C24A6A96-EC01-448B-8973-F39CF5FDA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F261477-C8A5-4BA4-AA75-BD0A059AC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68" y="1268760"/>
            <a:ext cx="7724063" cy="510674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868D8CB-9591-4367-BC5C-2718A5A5FB9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428596" y="1700808"/>
            <a:ext cx="8286808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Thanks for</a:t>
            </a:r>
          </a:p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your attention</a:t>
            </a:r>
          </a:p>
          <a:p>
            <a:pPr algn="ctr"/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enrico.perinelli@unitn.it</a:t>
            </a: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78" y="4634183"/>
            <a:ext cx="4753081" cy="811041"/>
          </a:xfrm>
          <a:prstGeom prst="rect">
            <a:avLst/>
          </a:prstGeom>
        </p:spPr>
      </p:pic>
      <p:cxnSp>
        <p:nvCxnSpPr>
          <p:cNvPr id="7" name="Connettore 1 5">
            <a:extLst>
              <a:ext uri="{FF2B5EF4-FFF2-40B4-BE49-F238E27FC236}">
                <a16:creationId xmlns:a16="http://schemas.microsoft.com/office/drawing/2014/main" id="{E05AAA45-3212-4307-A10E-84973F0F6799}"/>
              </a:ext>
            </a:extLst>
          </p:cNvPr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C24A6A96-EC01-448B-8973-F39CF5FDA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8F09AC-C43E-4725-8EBC-41D3CB8A2E9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847334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Solutions for improving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focus on statistical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methods has been pivotal for the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advancement of the concept of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measurement in Psychology</a:t>
            </a:r>
            <a:endPara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431009" y="6131502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From</a:t>
            </a:r>
            <a:r>
              <a:rPr lang="it-IT" dirty="0"/>
              <a:t> </a:t>
            </a:r>
            <a:r>
              <a:rPr lang="it-IT" i="1" dirty="0" err="1"/>
              <a:t>Nesselroade</a:t>
            </a:r>
            <a:r>
              <a:rPr lang="it-IT" i="1" dirty="0"/>
              <a:t> &amp; </a:t>
            </a:r>
            <a:r>
              <a:rPr lang="it-IT" i="1" dirty="0" err="1"/>
              <a:t>Molenaar</a:t>
            </a:r>
            <a:r>
              <a:rPr lang="it-IT" i="1" dirty="0"/>
              <a:t> (2016)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83842" y="3214686"/>
            <a:ext cx="4157000" cy="3571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EFBC0AB-7467-41B3-9DFF-0826A56D1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CAA39C8-F6DA-482E-99EF-33870998B7E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786840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Solutions for improving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Operationalization Process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32040" y="3169492"/>
            <a:ext cx="4157000" cy="357187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softEdge rad="12700"/>
          </a:effectLst>
        </p:spPr>
      </p:pic>
      <p:cxnSp>
        <p:nvCxnSpPr>
          <p:cNvPr id="12" name="Connettore 2 11"/>
          <p:cNvCxnSpPr/>
          <p:nvPr/>
        </p:nvCxnSpPr>
        <p:spPr>
          <a:xfrm>
            <a:off x="4067944" y="5013176"/>
            <a:ext cx="72008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/>
          <p:cNvCxnSpPr/>
          <p:nvPr/>
        </p:nvCxnSpPr>
        <p:spPr>
          <a:xfrm flipH="1">
            <a:off x="285750" y="5013176"/>
            <a:ext cx="227002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2566473" y="4719866"/>
            <a:ext cx="1516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Instrument</a:t>
            </a:r>
            <a:endParaRPr lang="it-IT" sz="2400" dirty="0"/>
          </a:p>
        </p:txBody>
      </p:sp>
      <p:cxnSp>
        <p:nvCxnSpPr>
          <p:cNvPr id="15" name="Connettore 2 14"/>
          <p:cNvCxnSpPr/>
          <p:nvPr/>
        </p:nvCxnSpPr>
        <p:spPr>
          <a:xfrm>
            <a:off x="1115616" y="4581128"/>
            <a:ext cx="0" cy="136815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/>
          <p:cNvCxnSpPr/>
          <p:nvPr/>
        </p:nvCxnSpPr>
        <p:spPr>
          <a:xfrm>
            <a:off x="1763688" y="6093296"/>
            <a:ext cx="100811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/>
          <p:cNvCxnSpPr/>
          <p:nvPr/>
        </p:nvCxnSpPr>
        <p:spPr>
          <a:xfrm flipV="1">
            <a:off x="3347864" y="5229200"/>
            <a:ext cx="0" cy="57606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/>
          <p:cNvSpPr txBox="1"/>
          <p:nvPr/>
        </p:nvSpPr>
        <p:spPr>
          <a:xfrm>
            <a:off x="395536" y="4077073"/>
            <a:ext cx="1380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Construct</a:t>
            </a:r>
            <a:endParaRPr lang="it-IT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asellaDiTesto 17"/>
          <p:cNvSpPr txBox="1"/>
          <p:nvPr/>
        </p:nvSpPr>
        <p:spPr>
          <a:xfrm>
            <a:off x="349518" y="5805264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Indicators</a:t>
            </a:r>
            <a:endParaRPr lang="it-IT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asellaDiTesto 18"/>
          <p:cNvSpPr txBox="1"/>
          <p:nvPr/>
        </p:nvSpPr>
        <p:spPr>
          <a:xfrm>
            <a:off x="2765175" y="5805264"/>
            <a:ext cx="1328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Variables</a:t>
            </a:r>
            <a:endParaRPr lang="it-IT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15135F10-B6A6-42F1-A6A8-855B859FE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E7E31A7-859A-4CEC-9B19-2F2FA801797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165206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/>
          <p:cNvCxnSpPr/>
          <p:nvPr/>
        </p:nvCxnSpPr>
        <p:spPr>
          <a:xfrm>
            <a:off x="4103948" y="3681028"/>
            <a:ext cx="792088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/>
          <p:cNvCxnSpPr/>
          <p:nvPr/>
        </p:nvCxnSpPr>
        <p:spPr>
          <a:xfrm flipH="1">
            <a:off x="285750" y="3681028"/>
            <a:ext cx="227002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/>
          <p:cNvSpPr txBox="1"/>
          <p:nvPr/>
        </p:nvSpPr>
        <p:spPr>
          <a:xfrm>
            <a:off x="2670835" y="2745562"/>
            <a:ext cx="14798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Big Five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Questionnaire</a:t>
            </a:r>
          </a:p>
          <a:p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(only selected items</a:t>
            </a:r>
          </a:p>
          <a:p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that refer to</a:t>
            </a:r>
          </a:p>
          <a:p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conscientiousness)</a:t>
            </a:r>
            <a:endParaRPr lang="it-IT" sz="1200" dirty="0"/>
          </a:p>
        </p:txBody>
      </p:sp>
      <p:cxnSp>
        <p:nvCxnSpPr>
          <p:cNvPr id="23" name="Connettore 2 22"/>
          <p:cNvCxnSpPr/>
          <p:nvPr/>
        </p:nvCxnSpPr>
        <p:spPr>
          <a:xfrm>
            <a:off x="1115616" y="3248980"/>
            <a:ext cx="0" cy="100811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/>
          <p:cNvCxnSpPr/>
          <p:nvPr/>
        </p:nvCxnSpPr>
        <p:spPr>
          <a:xfrm>
            <a:off x="1763688" y="4761148"/>
            <a:ext cx="100811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/>
          <p:cNvCxnSpPr/>
          <p:nvPr/>
        </p:nvCxnSpPr>
        <p:spPr>
          <a:xfrm flipV="1">
            <a:off x="3347864" y="3897052"/>
            <a:ext cx="0" cy="57606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/>
          <p:cNvSpPr txBox="1"/>
          <p:nvPr/>
        </p:nvSpPr>
        <p:spPr>
          <a:xfrm>
            <a:off x="98052" y="2772507"/>
            <a:ext cx="24577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Conscientiousness</a:t>
            </a:r>
            <a:endParaRPr lang="it-IT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CasellaDiTesto 26"/>
          <p:cNvSpPr txBox="1"/>
          <p:nvPr/>
        </p:nvSpPr>
        <p:spPr>
          <a:xfrm>
            <a:off x="179513" y="4185084"/>
            <a:ext cx="17475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“Scrupulousness” (orderliness and precision) and “Perseverance” (capability of fulfilling one’s own tasks and commitments)</a:t>
            </a:r>
            <a:endParaRPr lang="it-IT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CasellaDiTesto 27"/>
          <p:cNvSpPr txBox="1"/>
          <p:nvPr/>
        </p:nvSpPr>
        <p:spPr>
          <a:xfrm>
            <a:off x="2765175" y="4473116"/>
            <a:ext cx="21668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ITEM_1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I tend to be very thoughtful</a:t>
            </a:r>
          </a:p>
          <a:p>
            <a:r>
              <a:rPr lang="en-US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ITEM_2 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Before completing a job I spend a lot of time revising it</a:t>
            </a:r>
          </a:p>
          <a:p>
            <a:r>
              <a:rPr lang="en-US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ITEM_3 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It’s difficult for me to give up an activity I’ve undertaken</a:t>
            </a:r>
          </a:p>
          <a:p>
            <a:r>
              <a:rPr lang="en-US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ITEM_4 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If I fail in a task, I keep trying until I succeed</a:t>
            </a:r>
          </a:p>
          <a:p>
            <a:endParaRPr lang="it-IT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Ovale 28"/>
          <p:cNvSpPr/>
          <p:nvPr/>
        </p:nvSpPr>
        <p:spPr>
          <a:xfrm>
            <a:off x="716234" y="1463587"/>
            <a:ext cx="3349722" cy="90010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Operationalization Process: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An Example</a:t>
            </a:r>
            <a:endParaRPr lang="it-IT" dirty="0"/>
          </a:p>
        </p:txBody>
      </p:sp>
      <p:cxnSp>
        <p:nvCxnSpPr>
          <p:cNvPr id="30" name="Connettore 2 29"/>
          <p:cNvCxnSpPr>
            <a:stCxn id="31" idx="4"/>
            <a:endCxn id="35" idx="0"/>
          </p:cNvCxnSpPr>
          <p:nvPr/>
        </p:nvCxnSpPr>
        <p:spPr bwMode="auto">
          <a:xfrm>
            <a:off x="6983457" y="3285184"/>
            <a:ext cx="447191" cy="1155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e 30"/>
          <p:cNvSpPr/>
          <p:nvPr/>
        </p:nvSpPr>
        <p:spPr bwMode="auto">
          <a:xfrm>
            <a:off x="5866522" y="2348882"/>
            <a:ext cx="2233870" cy="93630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it-IT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Conscientiousness</a:t>
            </a:r>
            <a:endParaRPr lang="it-IT" sz="1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2" name="Connettore 2 31"/>
          <p:cNvCxnSpPr>
            <a:stCxn id="31" idx="4"/>
            <a:endCxn id="33" idx="0"/>
          </p:cNvCxnSpPr>
          <p:nvPr/>
        </p:nvCxnSpPr>
        <p:spPr bwMode="auto">
          <a:xfrm flipH="1">
            <a:off x="5712973" y="3285184"/>
            <a:ext cx="1270484" cy="1155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ttangolo 32"/>
          <p:cNvSpPr/>
          <p:nvPr/>
        </p:nvSpPr>
        <p:spPr bwMode="auto">
          <a:xfrm>
            <a:off x="5348642" y="4440982"/>
            <a:ext cx="728662" cy="284162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ITEM_1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Rettangolo 33"/>
          <p:cNvSpPr/>
          <p:nvPr/>
        </p:nvSpPr>
        <p:spPr bwMode="auto">
          <a:xfrm>
            <a:off x="6209067" y="4440982"/>
            <a:ext cx="728662" cy="284162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ITEM_2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Rettangolo 34"/>
          <p:cNvSpPr/>
          <p:nvPr/>
        </p:nvSpPr>
        <p:spPr bwMode="auto">
          <a:xfrm>
            <a:off x="7066317" y="4440982"/>
            <a:ext cx="728662" cy="284162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ITEM_3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Rettangolo 35"/>
          <p:cNvSpPr/>
          <p:nvPr/>
        </p:nvSpPr>
        <p:spPr bwMode="auto">
          <a:xfrm>
            <a:off x="7923567" y="4440982"/>
            <a:ext cx="728662" cy="284162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ITEM_4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7" name="Connettore 2 36"/>
          <p:cNvCxnSpPr>
            <a:stCxn id="31" idx="4"/>
            <a:endCxn id="34" idx="0"/>
          </p:cNvCxnSpPr>
          <p:nvPr/>
        </p:nvCxnSpPr>
        <p:spPr bwMode="auto">
          <a:xfrm flipH="1">
            <a:off x="6573398" y="3285184"/>
            <a:ext cx="410059" cy="1155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/>
          <p:cNvCxnSpPr>
            <a:stCxn id="31" idx="4"/>
            <a:endCxn id="36" idx="0"/>
          </p:cNvCxnSpPr>
          <p:nvPr/>
        </p:nvCxnSpPr>
        <p:spPr bwMode="auto">
          <a:xfrm>
            <a:off x="6983457" y="3285184"/>
            <a:ext cx="1304441" cy="1155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sellaDiTesto 38"/>
          <p:cNvSpPr txBox="1"/>
          <p:nvPr/>
        </p:nvSpPr>
        <p:spPr>
          <a:xfrm>
            <a:off x="5920762" y="1593929"/>
            <a:ext cx="21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</a:t>
            </a:r>
          </a:p>
          <a:p>
            <a:pPr algn="ctr"/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Unobservable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0" name="CasellaDiTesto 39"/>
          <p:cNvSpPr txBox="1"/>
          <p:nvPr/>
        </p:nvSpPr>
        <p:spPr>
          <a:xfrm>
            <a:off x="6081346" y="5148481"/>
            <a:ext cx="18063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Manifest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</a:t>
            </a:r>
          </a:p>
          <a:p>
            <a:pPr algn="ctr"/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Observed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1" name="Rettangolo 40"/>
          <p:cNvSpPr/>
          <p:nvPr/>
        </p:nvSpPr>
        <p:spPr>
          <a:xfrm>
            <a:off x="4943124" y="1571055"/>
            <a:ext cx="4034436" cy="43213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2" name="Connettore diritto 41"/>
          <p:cNvCxnSpPr/>
          <p:nvPr/>
        </p:nvCxnSpPr>
        <p:spPr>
          <a:xfrm flipH="1">
            <a:off x="5076056" y="3681028"/>
            <a:ext cx="385363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Immagine 42">
            <a:extLst>
              <a:ext uri="{FF2B5EF4-FFF2-40B4-BE49-F238E27FC236}">
                <a16:creationId xmlns:a16="http://schemas.microsoft.com/office/drawing/2014/main" id="{7A2C8699-061E-439D-92BF-548B3C1D3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8F439A22-1763-453B-B96F-6F5D0A03E48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87069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ttangolo 19"/>
          <p:cNvSpPr/>
          <p:nvPr/>
        </p:nvSpPr>
        <p:spPr>
          <a:xfrm>
            <a:off x="428597" y="2132856"/>
            <a:ext cx="85786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- Reliability (General formula)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l-GR" i="1" dirty="0">
                <a:latin typeface="Times New Roman" pitchFamily="18" charset="0"/>
                <a:cs typeface="Times New Roman" pitchFamily="18" charset="0"/>
              </a:rPr>
              <a:t>ρ</a:t>
            </a:r>
            <a:r>
              <a:rPr lang="it-IT" i="1" baseline="-25000" dirty="0">
                <a:latin typeface="Times New Roman" pitchFamily="18" charset="0"/>
                <a:cs typeface="Times New Roman" pitchFamily="18" charset="0"/>
              </a:rPr>
              <a:t>xx</a:t>
            </a:r>
            <a:r>
              <a:rPr lang="it-IT" b="1" i="1" dirty="0"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i="1" dirty="0" err="1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) / </a:t>
            </a:r>
            <a:r>
              <a:rPr lang="en-US" i="1" dirty="0" err="1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T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)], with values ranging from 0 to 1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- Cronbach’s Alpha</a:t>
            </a:r>
          </a:p>
          <a:p>
            <a:r>
              <a:rPr lang="en-US" i="1" dirty="0">
                <a:latin typeface="Times New Roman" pitchFamily="18" charset="0"/>
                <a:cs typeface="Times New Roman" pitchFamily="18" charset="0"/>
              </a:rPr>
              <a:t>  X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baseline="-250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 + Y</a:t>
            </a:r>
            <a:r>
              <a:rPr lang="en-US" baseline="-25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i="1" dirty="0">
                <a:latin typeface="Times New Roman" pitchFamily="18" charset="0"/>
                <a:cs typeface="Times New Roman" pitchFamily="18" charset="0"/>
              </a:rPr>
              <a:t> + Y</a:t>
            </a:r>
            <a:r>
              <a:rPr lang="en-US" baseline="-25000" dirty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+ … + </a:t>
            </a:r>
            <a:r>
              <a:rPr lang="en-US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i="1" baseline="-25000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it-IT" i="1" baseline="-25000" dirty="0">
                <a:latin typeface="Times New Roman" pitchFamily="18" charset="0"/>
                <a:cs typeface="Times New Roman" pitchFamily="18" charset="0"/>
              </a:rPr>
              <a:t>                                                                                                                             </a:t>
            </a:r>
            <a:endParaRPr lang="en-US" i="1" baseline="-25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1" name="Immagin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3215338"/>
            <a:ext cx="2152650" cy="6477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2" name="Immagin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379" y="4107546"/>
            <a:ext cx="2304256" cy="125347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3" name="Rettangolo 22"/>
          <p:cNvSpPr/>
          <p:nvPr/>
        </p:nvSpPr>
        <p:spPr>
          <a:xfrm>
            <a:off x="393349" y="4364951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- Omega total</a:t>
            </a:r>
          </a:p>
        </p:txBody>
      </p:sp>
      <p:sp>
        <p:nvSpPr>
          <p:cNvPr id="24" name="Rettangolo 23"/>
          <p:cNvSpPr/>
          <p:nvPr/>
        </p:nvSpPr>
        <p:spPr>
          <a:xfrm>
            <a:off x="4290073" y="4005064"/>
            <a:ext cx="489749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i="1" dirty="0">
                <a:latin typeface="Times New Roman" pitchFamily="18" charset="0"/>
                <a:cs typeface="Times New Roman" pitchFamily="18" charset="0"/>
              </a:rPr>
              <a:t>λ</a:t>
            </a:r>
            <a:r>
              <a:rPr lang="it-IT" i="1" baseline="-25000" dirty="0">
                <a:latin typeface="Times New Roman" pitchFamily="18" charset="0"/>
                <a:cs typeface="Times New Roman" pitchFamily="18" charset="0"/>
              </a:rPr>
              <a:t>i 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factor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loading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of the component </a:t>
            </a:r>
            <a:r>
              <a:rPr lang="it-IT" i="1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r>
              <a:rPr lang="it-IT" dirty="0">
                <a:latin typeface="Times New Roman" pitchFamily="18" charset="0"/>
                <a:cs typeface="Times New Roman" pitchFamily="18" charset="0"/>
              </a:rPr>
              <a:t>       a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factor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loading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represents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the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strenght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of the</a:t>
            </a:r>
          </a:p>
          <a:p>
            <a:r>
              <a:rPr lang="it-IT" dirty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relationship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between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an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indicator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its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latent</a:t>
            </a:r>
            <a:endParaRPr lang="it-IT" dirty="0">
              <a:latin typeface="Times New Roman" pitchFamily="18" charset="0"/>
              <a:cs typeface="Times New Roman" pitchFamily="18" charset="0"/>
            </a:endParaRPr>
          </a:p>
          <a:p>
            <a:r>
              <a:rPr lang="it-IT" dirty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variable</a:t>
            </a:r>
            <a:endParaRPr lang="it-IT" dirty="0">
              <a:latin typeface="Times New Roman" pitchFamily="18" charset="0"/>
              <a:cs typeface="Times New Roman" pitchFamily="18" charset="0"/>
            </a:endParaRPr>
          </a:p>
          <a:p>
            <a:r>
              <a:rPr lang="el-GR" i="1" dirty="0">
                <a:latin typeface="Times New Roman" pitchFamily="18" charset="0"/>
                <a:cs typeface="Times New Roman" pitchFamily="18" charset="0"/>
              </a:rPr>
              <a:t>θ</a:t>
            </a:r>
            <a:r>
              <a:rPr lang="it-IT" i="1" baseline="-25000" dirty="0">
                <a:latin typeface="Times New Roman" pitchFamily="18" charset="0"/>
                <a:cs typeface="Times New Roman" pitchFamily="18" charset="0"/>
              </a:rPr>
              <a:t>ii 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Residual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dirty="0" err="1">
                <a:latin typeface="Times New Roman" pitchFamily="18" charset="0"/>
                <a:cs typeface="Times New Roman" pitchFamily="18" charset="0"/>
              </a:rPr>
              <a:t>variance</a:t>
            </a:r>
            <a:r>
              <a:rPr lang="it-IT" dirty="0">
                <a:latin typeface="Times New Roman" pitchFamily="18" charset="0"/>
                <a:cs typeface="Times New Roman" pitchFamily="18" charset="0"/>
              </a:rPr>
              <a:t> of the component </a:t>
            </a:r>
            <a:r>
              <a:rPr lang="it-IT" i="1" dirty="0">
                <a:latin typeface="Times New Roman" pitchFamily="18" charset="0"/>
                <a:cs typeface="Times New Roman" pitchFamily="18" charset="0"/>
              </a:rPr>
              <a:t>i</a:t>
            </a:r>
            <a:endParaRPr lang="it-IT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Rettangolo 24"/>
          <p:cNvSpPr/>
          <p:nvPr/>
        </p:nvSpPr>
        <p:spPr>
          <a:xfrm>
            <a:off x="5442116" y="3068960"/>
            <a:ext cx="35589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i="1" dirty="0">
                <a:latin typeface="Times New Roman" pitchFamily="18" charset="0"/>
                <a:cs typeface="Times New Roman" pitchFamily="18" charset="0"/>
              </a:rPr>
              <a:t>K =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number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components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(e.g.,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items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r>
              <a:rPr lang="el-GR" sz="1600" i="1" dirty="0">
                <a:latin typeface="Times New Roman" pitchFamily="18" charset="0"/>
                <a:cs typeface="Times New Roman" pitchFamily="18" charset="0"/>
              </a:rPr>
              <a:t>σ</a:t>
            </a:r>
            <a:r>
              <a:rPr lang="it-IT" sz="1600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it-IT" sz="1600" i="1" baseline="-25000" dirty="0">
                <a:latin typeface="Times New Roman" pitchFamily="18" charset="0"/>
                <a:cs typeface="Times New Roman" pitchFamily="18" charset="0"/>
              </a:rPr>
              <a:t>Yi 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variance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of the component </a:t>
            </a:r>
            <a:r>
              <a:rPr lang="it-IT" sz="1600" i="1" dirty="0">
                <a:latin typeface="Times New Roman" pitchFamily="18" charset="0"/>
                <a:cs typeface="Times New Roman" pitchFamily="18" charset="0"/>
              </a:rPr>
              <a:t>i</a:t>
            </a:r>
          </a:p>
          <a:p>
            <a:r>
              <a:rPr lang="el-GR" sz="1600" i="1" dirty="0">
                <a:latin typeface="Times New Roman" pitchFamily="18" charset="0"/>
                <a:cs typeface="Times New Roman" pitchFamily="18" charset="0"/>
              </a:rPr>
              <a:t>σ</a:t>
            </a:r>
            <a:r>
              <a:rPr lang="it-IT" sz="1600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it-IT" sz="1600" i="1" baseline="-25000" dirty="0">
                <a:latin typeface="Times New Roman" pitchFamily="18" charset="0"/>
                <a:cs typeface="Times New Roman" pitchFamily="18" charset="0"/>
              </a:rPr>
              <a:t>X 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variance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of the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observed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dirty="0" err="1">
                <a:latin typeface="Times New Roman" pitchFamily="18" charset="0"/>
                <a:cs typeface="Times New Roman" pitchFamily="18" charset="0"/>
              </a:rPr>
              <a:t>total</a:t>
            </a: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 score</a:t>
            </a:r>
            <a:endParaRPr lang="it-IT" sz="16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Rettangolo 25"/>
          <p:cNvSpPr/>
          <p:nvPr/>
        </p:nvSpPr>
        <p:spPr>
          <a:xfrm>
            <a:off x="464315" y="1064515"/>
            <a:ext cx="82868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b="1" i="1" u="sng" dirty="0">
                <a:latin typeface="Times New Roman" pitchFamily="18" charset="0"/>
                <a:cs typeface="Times New Roman" pitchFamily="18" charset="0"/>
              </a:rPr>
              <a:t>Reliability:</a:t>
            </a:r>
            <a:r>
              <a:rPr lang="en-US" sz="2800" i="1" u="sng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u="sng" dirty="0">
                <a:latin typeface="Times New Roman" pitchFamily="18" charset="0"/>
                <a:cs typeface="Times New Roman" pitchFamily="18" charset="0"/>
              </a:rPr>
              <a:t>Consistency (precision) of a measure</a:t>
            </a:r>
          </a:p>
        </p:txBody>
      </p:sp>
      <p:sp>
        <p:nvSpPr>
          <p:cNvPr id="27" name="Rettangolo 26"/>
          <p:cNvSpPr/>
          <p:nvPr/>
        </p:nvSpPr>
        <p:spPr>
          <a:xfrm>
            <a:off x="411412" y="5877272"/>
            <a:ext cx="3532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- AVE (Average Variance Extracted)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ttangolo 6"/>
              <p:cNvSpPr/>
              <p:nvPr/>
            </p:nvSpPr>
            <p:spPr>
              <a:xfrm>
                <a:off x="4085948" y="5726900"/>
                <a:ext cx="3366372" cy="758926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𝐴𝑉𝐸</m:t>
                      </m:r>
                      <m:r>
                        <a:rPr lang="it-IT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it-IT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d>
                        </m:num>
                        <m:den>
                          <m:d>
                            <m:dPr>
                              <m:begChr m:val="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limLoc m:val="undOvr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i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it-IT" i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nary>
                                </m:e>
                              </m:d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+ (</m:t>
                              </m:r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𝑖𝑖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d>
                        </m:den>
                      </m:f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7" name="Rettangolo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948" y="5726900"/>
                <a:ext cx="3366372" cy="7589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/>
          <p:cNvSpPr txBox="1"/>
          <p:nvPr/>
        </p:nvSpPr>
        <p:spPr>
          <a:xfrm>
            <a:off x="7658272" y="5921697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&gt; .50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E3323E36-1922-4C87-A5BC-1697A3115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F2D7EB7-525F-4526-8F6F-F9ECDA248F6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20330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>
          <a:xfrm>
            <a:off x="464315" y="1064515"/>
            <a:ext cx="8286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800" b="1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b="1" i="1" u="sng" dirty="0">
                <a:latin typeface="Times New Roman" pitchFamily="18" charset="0"/>
                <a:cs typeface="Times New Roman" pitchFamily="18" charset="0"/>
              </a:rPr>
              <a:t>Validity:</a:t>
            </a:r>
            <a:r>
              <a:rPr lang="en-US" sz="2800" i="1" u="sng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u="sng" dirty="0">
                <a:latin typeface="Times New Roman" pitchFamily="18" charset="0"/>
                <a:cs typeface="Times New Roman" pitchFamily="18" charset="0"/>
              </a:rPr>
              <a:t>A test is valid if it measures what it purports to measure” </a:t>
            </a:r>
            <a:r>
              <a:rPr lang="en-US" sz="1600" u="sng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u="sng" dirty="0" err="1">
                <a:latin typeface="Times New Roman" pitchFamily="18" charset="0"/>
                <a:cs typeface="Times New Roman" pitchFamily="18" charset="0"/>
              </a:rPr>
              <a:t>Borsboom</a:t>
            </a:r>
            <a:r>
              <a:rPr lang="en-US" sz="1600" u="sng" dirty="0">
                <a:latin typeface="Times New Roman" pitchFamily="18" charset="0"/>
                <a:cs typeface="Times New Roman" pitchFamily="18" charset="0"/>
              </a:rPr>
              <a:t> et al., 2004, p. 1061)</a:t>
            </a:r>
          </a:p>
        </p:txBody>
      </p:sp>
      <p:sp>
        <p:nvSpPr>
          <p:cNvPr id="3" name="Rettangolo 2"/>
          <p:cNvSpPr/>
          <p:nvPr/>
        </p:nvSpPr>
        <p:spPr>
          <a:xfrm>
            <a:off x="2321719" y="3269677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“The problem of validity cannot be solved by psychometric techniques or models alone. On the contrary, it must be addressed by substantive theory”</a:t>
            </a:r>
          </a:p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Borsboom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et al., 2004, p. 1062).</a:t>
            </a: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760" y="5013176"/>
            <a:ext cx="5929918" cy="126142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23C2794-CF3F-4F64-B23E-C1C32FBA9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AF15C27-9653-4D75-B6B4-653F6A4557D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809031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>
          <a:xfrm>
            <a:off x="464315" y="1064515"/>
            <a:ext cx="8286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800" b="1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b="1" i="1" u="sng" dirty="0">
                <a:latin typeface="Times New Roman" pitchFamily="18" charset="0"/>
                <a:cs typeface="Times New Roman" pitchFamily="18" charset="0"/>
              </a:rPr>
              <a:t>Validity:</a:t>
            </a:r>
            <a:r>
              <a:rPr lang="en-US" sz="2800" i="1" u="sng" dirty="0">
                <a:latin typeface="Times New Roman" pitchFamily="18" charset="0"/>
                <a:cs typeface="Times New Roman" pitchFamily="18" charset="0"/>
              </a:rPr>
              <a:t> “</a:t>
            </a:r>
            <a:r>
              <a:rPr lang="en-US" sz="2800" u="sng" dirty="0">
                <a:latin typeface="Times New Roman" pitchFamily="18" charset="0"/>
                <a:cs typeface="Times New Roman" pitchFamily="18" charset="0"/>
              </a:rPr>
              <a:t>A test is valid if it measures what it purports to measure” </a:t>
            </a:r>
            <a:r>
              <a:rPr lang="en-US" sz="1600" u="sng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u="sng" dirty="0" err="1">
                <a:latin typeface="Times New Roman" pitchFamily="18" charset="0"/>
                <a:cs typeface="Times New Roman" pitchFamily="18" charset="0"/>
              </a:rPr>
              <a:t>Borsboom</a:t>
            </a:r>
            <a:r>
              <a:rPr lang="en-US" sz="1600" u="sng" dirty="0">
                <a:latin typeface="Times New Roman" pitchFamily="18" charset="0"/>
                <a:cs typeface="Times New Roman" pitchFamily="18" charset="0"/>
              </a:rPr>
              <a:t> et al., 2004, p. 1061)</a:t>
            </a:r>
          </a:p>
        </p:txBody>
      </p:sp>
      <p:sp>
        <p:nvSpPr>
          <p:cNvPr id="9" name="Rettangolo 8"/>
          <p:cNvSpPr/>
          <p:nvPr/>
        </p:nvSpPr>
        <p:spPr>
          <a:xfrm>
            <a:off x="285751" y="3140968"/>
            <a:ext cx="84296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Validity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0" name="Connettore 2 9"/>
          <p:cNvCxnSpPr>
            <a:stCxn id="9" idx="2"/>
          </p:cNvCxnSpPr>
          <p:nvPr/>
        </p:nvCxnSpPr>
        <p:spPr>
          <a:xfrm flipH="1">
            <a:off x="1331640" y="3510300"/>
            <a:ext cx="3168938" cy="7827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/>
          <p:cNvCxnSpPr>
            <a:stCxn id="9" idx="2"/>
          </p:cNvCxnSpPr>
          <p:nvPr/>
        </p:nvCxnSpPr>
        <p:spPr>
          <a:xfrm flipH="1">
            <a:off x="4499992" y="3510300"/>
            <a:ext cx="586" cy="7827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/>
          <p:cNvCxnSpPr>
            <a:stCxn id="9" idx="2"/>
          </p:cNvCxnSpPr>
          <p:nvPr/>
        </p:nvCxnSpPr>
        <p:spPr>
          <a:xfrm>
            <a:off x="4500578" y="3510300"/>
            <a:ext cx="3311782" cy="7827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/>
          <p:cNvSpPr txBox="1"/>
          <p:nvPr/>
        </p:nvSpPr>
        <p:spPr>
          <a:xfrm>
            <a:off x="872000" y="4271347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3631837" y="4271346"/>
            <a:ext cx="1778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Internal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(or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7468061" y="4293096"/>
            <a:ext cx="792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External</a:t>
            </a: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251030" y="4534725"/>
            <a:ext cx="20167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item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comprehensiveness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adeguacy</a:t>
            </a:r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(non-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experts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[a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potential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test-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taker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experts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8" name="Rettangolo 17"/>
          <p:cNvSpPr/>
          <p:nvPr/>
        </p:nvSpPr>
        <p:spPr>
          <a:xfrm>
            <a:off x="3491635" y="4600873"/>
            <a:ext cx="20167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Internal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(e.g.,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factors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reliability)</a:t>
            </a:r>
          </a:p>
        </p:txBody>
      </p:sp>
      <p:sp>
        <p:nvSpPr>
          <p:cNvPr id="19" name="Rettangolo 18"/>
          <p:cNvSpPr/>
          <p:nvPr/>
        </p:nvSpPr>
        <p:spPr>
          <a:xfrm>
            <a:off x="6855806" y="4619533"/>
            <a:ext cx="20167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constructs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measures</a:t>
            </a:r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Connettore 2 19"/>
          <p:cNvCxnSpPr>
            <a:stCxn id="19" idx="2"/>
            <a:endCxn id="21" idx="0"/>
          </p:cNvCxnSpPr>
          <p:nvPr/>
        </p:nvCxnSpPr>
        <p:spPr>
          <a:xfrm flipH="1">
            <a:off x="6098424" y="5265864"/>
            <a:ext cx="1765739" cy="2308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/>
          <p:cNvSpPr txBox="1"/>
          <p:nvPr/>
        </p:nvSpPr>
        <p:spPr>
          <a:xfrm>
            <a:off x="5364088" y="5496696"/>
            <a:ext cx="14686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Compared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</a:p>
          <a:p>
            <a:pPr algn="ctr"/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endParaRPr lang="it-IT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Criterion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endParaRPr lang="it-IT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CasellaDiTesto 21"/>
          <p:cNvSpPr txBox="1"/>
          <p:nvPr/>
        </p:nvSpPr>
        <p:spPr>
          <a:xfrm>
            <a:off x="7020272" y="5491574"/>
            <a:ext cx="1987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effect</a:t>
            </a:r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it-IT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Covergent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(+)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Divergent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Discriminant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validity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n.s.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23" name="Connettore 2 22"/>
          <p:cNvCxnSpPr>
            <a:stCxn id="19" idx="2"/>
            <a:endCxn id="22" idx="0"/>
          </p:cNvCxnSpPr>
          <p:nvPr/>
        </p:nvCxnSpPr>
        <p:spPr>
          <a:xfrm>
            <a:off x="7864163" y="5265864"/>
            <a:ext cx="149619" cy="2257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4A590EA8-61F7-4594-98F5-BF6D22BA1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2AEBC1A-34C6-4799-82C7-8CAAEEE69BD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616761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tangolo 23"/>
          <p:cNvSpPr/>
          <p:nvPr/>
        </p:nvSpPr>
        <p:spPr>
          <a:xfrm>
            <a:off x="464315" y="1064515"/>
            <a:ext cx="828680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800" b="1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b="1" i="1" u="sng" dirty="0">
                <a:latin typeface="Times New Roman" pitchFamily="18" charset="0"/>
                <a:cs typeface="Times New Roman" pitchFamily="18" charset="0"/>
              </a:rPr>
              <a:t>Researcher’s main tasks in Personality Psychology</a:t>
            </a:r>
            <a:endParaRPr lang="en-US" sz="2800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800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800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i="1" u="sng" dirty="0">
                <a:latin typeface="Times New Roman" pitchFamily="18" charset="0"/>
                <a:cs typeface="Times New Roman" pitchFamily="18" charset="0"/>
              </a:rPr>
              <a:t>Measuring constructs</a:t>
            </a:r>
          </a:p>
          <a:p>
            <a:pPr algn="ctr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(Exploratory Factorial Analysis; EFA) </a:t>
            </a:r>
          </a:p>
          <a:p>
            <a:pPr algn="ctr"/>
            <a:endParaRPr lang="en-US" sz="2800" i="1" u="sng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800" i="1" u="sng" dirty="0">
                <a:latin typeface="Times New Roman" pitchFamily="18" charset="0"/>
                <a:cs typeface="Times New Roman" pitchFamily="18" charset="0"/>
              </a:rPr>
              <a:t>Connecting constructs</a:t>
            </a:r>
          </a:p>
          <a:p>
            <a:pPr algn="ctr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(Regression Models)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E404888-DB6B-471B-9FA6-83599876F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928E49C-1D55-4B57-9C30-DF628686F24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2114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96752"/>
            <a:ext cx="8286808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Who am I?</a:t>
            </a:r>
          </a:p>
          <a:p>
            <a:pPr algn="ctr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Academic</a:t>
            </a:r>
          </a:p>
          <a:p>
            <a:endParaRPr lang="en-US" sz="1600" b="1" dirty="0"/>
          </a:p>
          <a:p>
            <a:r>
              <a:rPr lang="en-US" sz="1600" b="1" dirty="0"/>
              <a:t>Research Fellow (RTD-a)                                                         </a:t>
            </a:r>
            <a:r>
              <a:rPr lang="en-US" sz="1600" i="1" dirty="0"/>
              <a:t>July 1 2021 – ongoing</a:t>
            </a:r>
          </a:p>
          <a:p>
            <a:r>
              <a:rPr lang="en-US" sz="1600" dirty="0"/>
              <a:t>Work and Organizational Psychology (M-PSI/06)</a:t>
            </a:r>
          </a:p>
          <a:p>
            <a:endParaRPr lang="en-US" sz="1600" b="1" dirty="0"/>
          </a:p>
          <a:p>
            <a:r>
              <a:rPr lang="en-US" sz="1600" b="1" dirty="0"/>
              <a:t>Postdoctoral Researcher</a:t>
            </a:r>
            <a:r>
              <a:rPr lang="en-US" sz="1600" dirty="0"/>
              <a:t> – </a:t>
            </a:r>
            <a:r>
              <a:rPr lang="en-US" sz="1600" b="1" dirty="0"/>
              <a:t>University of Trento            </a:t>
            </a:r>
            <a:r>
              <a:rPr lang="en-US" sz="1600" i="1" dirty="0"/>
              <a:t>Sept 15, 2018 – June 30, 2021</a:t>
            </a:r>
          </a:p>
          <a:p>
            <a:r>
              <a:rPr lang="en-US" sz="1600" dirty="0"/>
              <a:t>Work and Organizational Psychology (M-PSI/06)</a:t>
            </a:r>
          </a:p>
          <a:p>
            <a:endParaRPr lang="en-US" sz="1600" b="1" dirty="0"/>
          </a:p>
          <a:p>
            <a:r>
              <a:rPr lang="en-US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Education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b="1" dirty="0"/>
              <a:t>Ph.D.</a:t>
            </a:r>
            <a:r>
              <a:rPr lang="en-US" sz="1600" dirty="0"/>
              <a:t> – </a:t>
            </a:r>
            <a:r>
              <a:rPr lang="en-US" sz="1600" b="1" dirty="0"/>
              <a:t>Sapienza University of Rome                                                    </a:t>
            </a:r>
            <a:r>
              <a:rPr lang="en-US" sz="1600" i="1" dirty="0"/>
              <a:t>Feb 2018</a:t>
            </a:r>
            <a:endParaRPr lang="it-IT" sz="1600" dirty="0"/>
          </a:p>
          <a:p>
            <a:pPr lvl="0"/>
            <a:r>
              <a:rPr lang="en-US" sz="1600" dirty="0"/>
              <a:t>Personality and Organizational Psychology</a:t>
            </a:r>
            <a:endParaRPr lang="it-IT" sz="1600" dirty="0"/>
          </a:p>
          <a:p>
            <a:r>
              <a:rPr lang="en-US" sz="1600" dirty="0"/>
              <a:t> </a:t>
            </a:r>
            <a:endParaRPr lang="it-IT" sz="1600" dirty="0"/>
          </a:p>
          <a:p>
            <a:r>
              <a:rPr lang="en-US" sz="1600" b="1" dirty="0"/>
              <a:t>M.S.</a:t>
            </a:r>
            <a:r>
              <a:rPr lang="en-US" sz="1600" dirty="0"/>
              <a:t> – </a:t>
            </a:r>
            <a:r>
              <a:rPr lang="en-US" sz="1600" b="1" dirty="0"/>
              <a:t>University of Bologna                                                                  </a:t>
            </a:r>
            <a:r>
              <a:rPr lang="en-US" sz="1600" i="1" dirty="0"/>
              <a:t>Feb 2013</a:t>
            </a:r>
            <a:endParaRPr lang="it-IT" sz="1600" dirty="0"/>
          </a:p>
          <a:p>
            <a:pPr lvl="0"/>
            <a:r>
              <a:rPr lang="en-US" sz="1600" dirty="0"/>
              <a:t>Clinical Psychology</a:t>
            </a:r>
            <a:endParaRPr lang="it-IT" sz="1600" dirty="0"/>
          </a:p>
          <a:p>
            <a:r>
              <a:rPr lang="en-US" sz="1600" b="1" dirty="0"/>
              <a:t> </a:t>
            </a:r>
            <a:endParaRPr lang="it-IT" sz="1600" dirty="0"/>
          </a:p>
          <a:p>
            <a:r>
              <a:rPr lang="en-US" sz="1600" b="1" dirty="0"/>
              <a:t>B.S.</a:t>
            </a:r>
            <a:r>
              <a:rPr lang="en-US" sz="1600" dirty="0"/>
              <a:t> – </a:t>
            </a:r>
            <a:r>
              <a:rPr lang="en-US" sz="1600" b="1" dirty="0"/>
              <a:t>University of L’Aquila                                                                    </a:t>
            </a:r>
            <a:r>
              <a:rPr lang="en-US" sz="1600" i="1" dirty="0"/>
              <a:t>Oct 2010</a:t>
            </a:r>
          </a:p>
          <a:p>
            <a:r>
              <a:rPr lang="en-US" sz="1600" dirty="0"/>
              <a:t>Psychology</a:t>
            </a:r>
            <a:endParaRPr lang="it-IT" sz="16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EE5A7B-96C4-49C9-96E0-B9A5DE386C4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673523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Measuring Constructs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" name="Ovale 162"/>
          <p:cNvSpPr/>
          <p:nvPr/>
        </p:nvSpPr>
        <p:spPr>
          <a:xfrm>
            <a:off x="1154410" y="3625288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1</a:t>
            </a:r>
          </a:p>
        </p:txBody>
      </p:sp>
      <p:sp>
        <p:nvSpPr>
          <p:cNvPr id="164" name="Ovale 163"/>
          <p:cNvSpPr/>
          <p:nvPr/>
        </p:nvSpPr>
        <p:spPr>
          <a:xfrm>
            <a:off x="5697583" y="3631122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2</a:t>
            </a:r>
          </a:p>
        </p:txBody>
      </p:sp>
      <p:sp>
        <p:nvSpPr>
          <p:cNvPr id="166" name="Rettangolo 165"/>
          <p:cNvSpPr/>
          <p:nvPr/>
        </p:nvSpPr>
        <p:spPr>
          <a:xfrm>
            <a:off x="620575" y="5861965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cxnSp>
        <p:nvCxnSpPr>
          <p:cNvPr id="167" name="Connettore 2 166"/>
          <p:cNvCxnSpPr>
            <a:endCxn id="166" idx="2"/>
          </p:cNvCxnSpPr>
          <p:nvPr/>
        </p:nvCxnSpPr>
        <p:spPr>
          <a:xfrm flipV="1">
            <a:off x="908607" y="6281303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ttangolo 167"/>
          <p:cNvSpPr/>
          <p:nvPr/>
        </p:nvSpPr>
        <p:spPr>
          <a:xfrm>
            <a:off x="1325775" y="5861965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cxnSp>
        <p:nvCxnSpPr>
          <p:cNvPr id="169" name="Connettore 2 168"/>
          <p:cNvCxnSpPr>
            <a:endCxn id="168" idx="2"/>
          </p:cNvCxnSpPr>
          <p:nvPr/>
        </p:nvCxnSpPr>
        <p:spPr>
          <a:xfrm flipV="1">
            <a:off x="1613807" y="6281303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ttangolo 169"/>
          <p:cNvSpPr/>
          <p:nvPr/>
        </p:nvSpPr>
        <p:spPr>
          <a:xfrm>
            <a:off x="2031372" y="5858831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171" name="Connettore 2 170"/>
          <p:cNvCxnSpPr>
            <a:endCxn id="170" idx="2"/>
          </p:cNvCxnSpPr>
          <p:nvPr/>
        </p:nvCxnSpPr>
        <p:spPr>
          <a:xfrm flipV="1">
            <a:off x="2319404" y="6278169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ttangolo 171"/>
          <p:cNvSpPr/>
          <p:nvPr/>
        </p:nvSpPr>
        <p:spPr>
          <a:xfrm>
            <a:off x="2717508" y="5861965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cxnSp>
        <p:nvCxnSpPr>
          <p:cNvPr id="173" name="Connettore 2 172"/>
          <p:cNvCxnSpPr>
            <a:endCxn id="172" idx="2"/>
          </p:cNvCxnSpPr>
          <p:nvPr/>
        </p:nvCxnSpPr>
        <p:spPr>
          <a:xfrm flipV="1">
            <a:off x="3005540" y="6281303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Rettangolo 173"/>
          <p:cNvSpPr/>
          <p:nvPr/>
        </p:nvSpPr>
        <p:spPr>
          <a:xfrm>
            <a:off x="3399524" y="5863370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cxnSp>
        <p:nvCxnSpPr>
          <p:cNvPr id="175" name="Connettore 2 174"/>
          <p:cNvCxnSpPr>
            <a:endCxn id="174" idx="2"/>
          </p:cNvCxnSpPr>
          <p:nvPr/>
        </p:nvCxnSpPr>
        <p:spPr>
          <a:xfrm flipV="1">
            <a:off x="3687556" y="6282708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Rettangolo 175"/>
          <p:cNvSpPr/>
          <p:nvPr/>
        </p:nvSpPr>
        <p:spPr>
          <a:xfrm>
            <a:off x="4104724" y="5863370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cxnSp>
        <p:nvCxnSpPr>
          <p:cNvPr id="177" name="Connettore 2 176"/>
          <p:cNvCxnSpPr>
            <a:endCxn id="176" idx="2"/>
          </p:cNvCxnSpPr>
          <p:nvPr/>
        </p:nvCxnSpPr>
        <p:spPr>
          <a:xfrm flipV="1">
            <a:off x="4392756" y="6282708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ettangolo 177"/>
          <p:cNvSpPr/>
          <p:nvPr/>
        </p:nvSpPr>
        <p:spPr>
          <a:xfrm>
            <a:off x="6418789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cxnSp>
        <p:nvCxnSpPr>
          <p:cNvPr id="179" name="Connettore 2 178"/>
          <p:cNvCxnSpPr>
            <a:endCxn id="178" idx="2"/>
          </p:cNvCxnSpPr>
          <p:nvPr/>
        </p:nvCxnSpPr>
        <p:spPr>
          <a:xfrm flipV="1">
            <a:off x="6706821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ttangolo 179"/>
          <p:cNvSpPr/>
          <p:nvPr/>
        </p:nvSpPr>
        <p:spPr>
          <a:xfrm>
            <a:off x="7114135" y="58650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cxnSp>
        <p:nvCxnSpPr>
          <p:cNvPr id="181" name="Connettore 2 180"/>
          <p:cNvCxnSpPr>
            <a:endCxn id="180" idx="2"/>
          </p:cNvCxnSpPr>
          <p:nvPr/>
        </p:nvCxnSpPr>
        <p:spPr>
          <a:xfrm flipV="1">
            <a:off x="7402167" y="62843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ttangolo 181"/>
          <p:cNvSpPr/>
          <p:nvPr/>
        </p:nvSpPr>
        <p:spPr>
          <a:xfrm>
            <a:off x="7795644" y="5863370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cxnSp>
        <p:nvCxnSpPr>
          <p:cNvPr id="183" name="Connettore 2 182"/>
          <p:cNvCxnSpPr>
            <a:endCxn id="182" idx="2"/>
          </p:cNvCxnSpPr>
          <p:nvPr/>
        </p:nvCxnSpPr>
        <p:spPr>
          <a:xfrm flipV="1">
            <a:off x="8083676" y="6282708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ttore 2 191"/>
          <p:cNvCxnSpPr>
            <a:stCxn id="163" idx="4"/>
            <a:endCxn id="166" idx="0"/>
          </p:cNvCxnSpPr>
          <p:nvPr/>
        </p:nvCxnSpPr>
        <p:spPr>
          <a:xfrm flipH="1">
            <a:off x="916965" y="4532209"/>
            <a:ext cx="14018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onnettore 2 192"/>
          <p:cNvCxnSpPr>
            <a:stCxn id="163" idx="4"/>
            <a:endCxn id="170" idx="0"/>
          </p:cNvCxnSpPr>
          <p:nvPr/>
        </p:nvCxnSpPr>
        <p:spPr>
          <a:xfrm>
            <a:off x="2318851" y="4532209"/>
            <a:ext cx="8911" cy="13266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ttore 2 193"/>
          <p:cNvCxnSpPr>
            <a:stCxn id="163" idx="4"/>
            <a:endCxn id="172" idx="0"/>
          </p:cNvCxnSpPr>
          <p:nvPr/>
        </p:nvCxnSpPr>
        <p:spPr>
          <a:xfrm>
            <a:off x="2318851" y="4532209"/>
            <a:ext cx="695047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onnettore 2 194"/>
          <p:cNvCxnSpPr>
            <a:stCxn id="163" idx="4"/>
            <a:endCxn id="174" idx="0"/>
          </p:cNvCxnSpPr>
          <p:nvPr/>
        </p:nvCxnSpPr>
        <p:spPr>
          <a:xfrm>
            <a:off x="2318851" y="4532209"/>
            <a:ext cx="13770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nettore 2 195"/>
          <p:cNvCxnSpPr>
            <a:stCxn id="163" idx="4"/>
            <a:endCxn id="176" idx="0"/>
          </p:cNvCxnSpPr>
          <p:nvPr/>
        </p:nvCxnSpPr>
        <p:spPr>
          <a:xfrm>
            <a:off x="2318851" y="4532209"/>
            <a:ext cx="20822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nettore 2 196"/>
          <p:cNvCxnSpPr>
            <a:stCxn id="164" idx="4"/>
            <a:endCxn id="178" idx="0"/>
          </p:cNvCxnSpPr>
          <p:nvPr/>
        </p:nvCxnSpPr>
        <p:spPr>
          <a:xfrm flipH="1">
            <a:off x="6715179" y="4538043"/>
            <a:ext cx="146845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onnettore 2 197"/>
          <p:cNvCxnSpPr>
            <a:stCxn id="164" idx="4"/>
            <a:endCxn id="180" idx="0"/>
          </p:cNvCxnSpPr>
          <p:nvPr/>
        </p:nvCxnSpPr>
        <p:spPr>
          <a:xfrm>
            <a:off x="6862024" y="4538043"/>
            <a:ext cx="548501" cy="13269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onnettore 2 198"/>
          <p:cNvCxnSpPr>
            <a:stCxn id="164" idx="4"/>
            <a:endCxn id="182" idx="0"/>
          </p:cNvCxnSpPr>
          <p:nvPr/>
        </p:nvCxnSpPr>
        <p:spPr>
          <a:xfrm>
            <a:off x="6862024" y="4538043"/>
            <a:ext cx="1230010" cy="1325327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nettore 2 203"/>
          <p:cNvCxnSpPr>
            <a:stCxn id="163" idx="4"/>
            <a:endCxn id="168" idx="0"/>
          </p:cNvCxnSpPr>
          <p:nvPr/>
        </p:nvCxnSpPr>
        <p:spPr>
          <a:xfrm flipH="1">
            <a:off x="1622165" y="4532209"/>
            <a:ext cx="6966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Arco 278"/>
          <p:cNvSpPr/>
          <p:nvPr/>
        </p:nvSpPr>
        <p:spPr>
          <a:xfrm rot="17485985">
            <a:off x="1242780" y="3469024"/>
            <a:ext cx="359807" cy="389301"/>
          </a:xfrm>
          <a:prstGeom prst="arc">
            <a:avLst>
              <a:gd name="adj1" fmla="val 10838308"/>
              <a:gd name="adj2" fmla="val 5493077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0" name="Arco 279"/>
          <p:cNvSpPr/>
          <p:nvPr/>
        </p:nvSpPr>
        <p:spPr>
          <a:xfrm rot="18721432">
            <a:off x="6625707" y="3311131"/>
            <a:ext cx="359807" cy="389301"/>
          </a:xfrm>
          <a:prstGeom prst="arc">
            <a:avLst>
              <a:gd name="adj1" fmla="val 10838308"/>
              <a:gd name="adj2" fmla="val 5319922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28C15F71-77E9-4468-9EC9-76C5B1CD0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E04C0AE1-C91B-492B-90ED-E9E5C36BC07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073431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Measuring Constructs (EFA)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" name="Ovale 162"/>
          <p:cNvSpPr/>
          <p:nvPr/>
        </p:nvSpPr>
        <p:spPr>
          <a:xfrm>
            <a:off x="744001" y="3631122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1</a:t>
            </a:r>
          </a:p>
        </p:txBody>
      </p:sp>
      <p:sp>
        <p:nvSpPr>
          <p:cNvPr id="164" name="Ovale 163"/>
          <p:cNvSpPr/>
          <p:nvPr/>
        </p:nvSpPr>
        <p:spPr>
          <a:xfrm>
            <a:off x="3668455" y="3631122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2</a:t>
            </a:r>
          </a:p>
        </p:txBody>
      </p:sp>
      <p:sp>
        <p:nvSpPr>
          <p:cNvPr id="166" name="Rettangolo 165"/>
          <p:cNvSpPr/>
          <p:nvPr/>
        </p:nvSpPr>
        <p:spPr>
          <a:xfrm>
            <a:off x="210166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cxnSp>
        <p:nvCxnSpPr>
          <p:cNvPr id="167" name="Connettore 2 166"/>
          <p:cNvCxnSpPr>
            <a:endCxn id="166" idx="2"/>
          </p:cNvCxnSpPr>
          <p:nvPr/>
        </p:nvCxnSpPr>
        <p:spPr>
          <a:xfrm flipV="1">
            <a:off x="498198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ttangolo 167"/>
          <p:cNvSpPr/>
          <p:nvPr/>
        </p:nvSpPr>
        <p:spPr>
          <a:xfrm>
            <a:off x="915366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cxnSp>
        <p:nvCxnSpPr>
          <p:cNvPr id="169" name="Connettore 2 168"/>
          <p:cNvCxnSpPr>
            <a:endCxn id="168" idx="2"/>
          </p:cNvCxnSpPr>
          <p:nvPr/>
        </p:nvCxnSpPr>
        <p:spPr>
          <a:xfrm flipV="1">
            <a:off x="1203398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ttangolo 169"/>
          <p:cNvSpPr/>
          <p:nvPr/>
        </p:nvSpPr>
        <p:spPr>
          <a:xfrm>
            <a:off x="1620963" y="5864665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171" name="Connettore 2 170"/>
          <p:cNvCxnSpPr>
            <a:endCxn id="170" idx="2"/>
          </p:cNvCxnSpPr>
          <p:nvPr/>
        </p:nvCxnSpPr>
        <p:spPr>
          <a:xfrm flipV="1">
            <a:off x="1908995" y="6284003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ttangolo 171"/>
          <p:cNvSpPr/>
          <p:nvPr/>
        </p:nvSpPr>
        <p:spPr>
          <a:xfrm>
            <a:off x="2307099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cxnSp>
        <p:nvCxnSpPr>
          <p:cNvPr id="173" name="Connettore 2 172"/>
          <p:cNvCxnSpPr>
            <a:endCxn id="172" idx="2"/>
          </p:cNvCxnSpPr>
          <p:nvPr/>
        </p:nvCxnSpPr>
        <p:spPr>
          <a:xfrm flipV="1">
            <a:off x="2595131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Rettangolo 173"/>
          <p:cNvSpPr/>
          <p:nvPr/>
        </p:nvSpPr>
        <p:spPr>
          <a:xfrm>
            <a:off x="2989115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cxnSp>
        <p:nvCxnSpPr>
          <p:cNvPr id="175" name="Connettore 2 174"/>
          <p:cNvCxnSpPr>
            <a:endCxn id="174" idx="2"/>
          </p:cNvCxnSpPr>
          <p:nvPr/>
        </p:nvCxnSpPr>
        <p:spPr>
          <a:xfrm flipV="1">
            <a:off x="3277147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Rettangolo 175"/>
          <p:cNvSpPr/>
          <p:nvPr/>
        </p:nvSpPr>
        <p:spPr>
          <a:xfrm>
            <a:off x="3694315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cxnSp>
        <p:nvCxnSpPr>
          <p:cNvPr id="177" name="Connettore 2 176"/>
          <p:cNvCxnSpPr>
            <a:endCxn id="176" idx="2"/>
          </p:cNvCxnSpPr>
          <p:nvPr/>
        </p:nvCxnSpPr>
        <p:spPr>
          <a:xfrm flipV="1">
            <a:off x="3982347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ettangolo 177"/>
          <p:cNvSpPr/>
          <p:nvPr/>
        </p:nvSpPr>
        <p:spPr>
          <a:xfrm>
            <a:off x="4389661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cxnSp>
        <p:nvCxnSpPr>
          <p:cNvPr id="179" name="Connettore 2 178"/>
          <p:cNvCxnSpPr>
            <a:endCxn id="178" idx="2"/>
          </p:cNvCxnSpPr>
          <p:nvPr/>
        </p:nvCxnSpPr>
        <p:spPr>
          <a:xfrm flipV="1">
            <a:off x="4677693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ttangolo 179"/>
          <p:cNvSpPr/>
          <p:nvPr/>
        </p:nvSpPr>
        <p:spPr>
          <a:xfrm>
            <a:off x="5085007" y="58650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cxnSp>
        <p:nvCxnSpPr>
          <p:cNvPr id="181" name="Connettore 2 180"/>
          <p:cNvCxnSpPr>
            <a:endCxn id="180" idx="2"/>
          </p:cNvCxnSpPr>
          <p:nvPr/>
        </p:nvCxnSpPr>
        <p:spPr>
          <a:xfrm flipV="1">
            <a:off x="5373039" y="62843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ttangolo 181"/>
          <p:cNvSpPr/>
          <p:nvPr/>
        </p:nvSpPr>
        <p:spPr>
          <a:xfrm>
            <a:off x="5766516" y="5863370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cxnSp>
        <p:nvCxnSpPr>
          <p:cNvPr id="183" name="Connettore 2 182"/>
          <p:cNvCxnSpPr>
            <a:endCxn id="182" idx="2"/>
          </p:cNvCxnSpPr>
          <p:nvPr/>
        </p:nvCxnSpPr>
        <p:spPr>
          <a:xfrm flipV="1">
            <a:off x="6054548" y="6282708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ttore 2 191"/>
          <p:cNvCxnSpPr>
            <a:stCxn id="163" idx="4"/>
            <a:endCxn id="166" idx="0"/>
          </p:cNvCxnSpPr>
          <p:nvPr/>
        </p:nvCxnSpPr>
        <p:spPr>
          <a:xfrm flipH="1">
            <a:off x="506556" y="4538043"/>
            <a:ext cx="14018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onnettore 2 192"/>
          <p:cNvCxnSpPr>
            <a:stCxn id="163" idx="4"/>
            <a:endCxn id="170" idx="0"/>
          </p:cNvCxnSpPr>
          <p:nvPr/>
        </p:nvCxnSpPr>
        <p:spPr>
          <a:xfrm>
            <a:off x="1908442" y="4538043"/>
            <a:ext cx="8911" cy="13266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ttore 2 193"/>
          <p:cNvCxnSpPr>
            <a:stCxn id="163" idx="4"/>
            <a:endCxn id="172" idx="0"/>
          </p:cNvCxnSpPr>
          <p:nvPr/>
        </p:nvCxnSpPr>
        <p:spPr>
          <a:xfrm>
            <a:off x="1908442" y="4538043"/>
            <a:ext cx="695047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onnettore 2 194"/>
          <p:cNvCxnSpPr>
            <a:stCxn id="163" idx="4"/>
            <a:endCxn id="174" idx="0"/>
          </p:cNvCxnSpPr>
          <p:nvPr/>
        </p:nvCxnSpPr>
        <p:spPr>
          <a:xfrm>
            <a:off x="1908442" y="4538043"/>
            <a:ext cx="13770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nettore 2 195"/>
          <p:cNvCxnSpPr>
            <a:stCxn id="163" idx="4"/>
            <a:endCxn id="176" idx="0"/>
          </p:cNvCxnSpPr>
          <p:nvPr/>
        </p:nvCxnSpPr>
        <p:spPr>
          <a:xfrm>
            <a:off x="1908442" y="4538043"/>
            <a:ext cx="20822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nettore 2 196"/>
          <p:cNvCxnSpPr>
            <a:stCxn id="164" idx="4"/>
            <a:endCxn id="178" idx="0"/>
          </p:cNvCxnSpPr>
          <p:nvPr/>
        </p:nvCxnSpPr>
        <p:spPr>
          <a:xfrm flipH="1">
            <a:off x="4686051" y="4538043"/>
            <a:ext cx="146845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onnettore 2 197"/>
          <p:cNvCxnSpPr>
            <a:stCxn id="164" idx="4"/>
            <a:endCxn id="180" idx="0"/>
          </p:cNvCxnSpPr>
          <p:nvPr/>
        </p:nvCxnSpPr>
        <p:spPr>
          <a:xfrm>
            <a:off x="4832896" y="4538043"/>
            <a:ext cx="548501" cy="13269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onnettore 2 198"/>
          <p:cNvCxnSpPr>
            <a:stCxn id="164" idx="4"/>
            <a:endCxn id="182" idx="0"/>
          </p:cNvCxnSpPr>
          <p:nvPr/>
        </p:nvCxnSpPr>
        <p:spPr>
          <a:xfrm>
            <a:off x="4832896" y="4538043"/>
            <a:ext cx="1230010" cy="1325327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nettore 2 203"/>
          <p:cNvCxnSpPr>
            <a:stCxn id="163" idx="4"/>
            <a:endCxn id="168" idx="0"/>
          </p:cNvCxnSpPr>
          <p:nvPr/>
        </p:nvCxnSpPr>
        <p:spPr>
          <a:xfrm flipH="1">
            <a:off x="1211756" y="4538043"/>
            <a:ext cx="6966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Arco 273"/>
          <p:cNvSpPr/>
          <p:nvPr/>
        </p:nvSpPr>
        <p:spPr>
          <a:xfrm>
            <a:off x="2873292" y="3631122"/>
            <a:ext cx="994753" cy="416620"/>
          </a:xfrm>
          <a:prstGeom prst="arc">
            <a:avLst>
              <a:gd name="adj1" fmla="val 10838308"/>
              <a:gd name="adj2" fmla="val 21570454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9" name="Arco 278"/>
          <p:cNvSpPr/>
          <p:nvPr/>
        </p:nvSpPr>
        <p:spPr>
          <a:xfrm rot="17485985">
            <a:off x="832371" y="3474858"/>
            <a:ext cx="359807" cy="389301"/>
          </a:xfrm>
          <a:prstGeom prst="arc">
            <a:avLst>
              <a:gd name="adj1" fmla="val 10838308"/>
              <a:gd name="adj2" fmla="val 5493077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0" name="Arco 279"/>
          <p:cNvSpPr/>
          <p:nvPr/>
        </p:nvSpPr>
        <p:spPr>
          <a:xfrm rot="18721432">
            <a:off x="4596579" y="3311131"/>
            <a:ext cx="359807" cy="389301"/>
          </a:xfrm>
          <a:prstGeom prst="arc">
            <a:avLst>
              <a:gd name="adj1" fmla="val 10838308"/>
              <a:gd name="adj2" fmla="val 5319922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/>
          <p:cNvSpPr/>
          <p:nvPr/>
        </p:nvSpPr>
        <p:spPr>
          <a:xfrm>
            <a:off x="210166" y="4941168"/>
            <a:ext cx="6594082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/>
          <p:cNvSpPr txBox="1"/>
          <p:nvPr/>
        </p:nvSpPr>
        <p:spPr>
          <a:xfrm>
            <a:off x="7193586" y="5016040"/>
            <a:ext cx="189474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loadings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5" name="CasellaDiTesto 284"/>
          <p:cNvSpPr txBox="1"/>
          <p:nvPr/>
        </p:nvSpPr>
        <p:spPr>
          <a:xfrm>
            <a:off x="5731326" y="3043331"/>
            <a:ext cx="327846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ψ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variances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286" name="Connettore 2 285"/>
          <p:cNvCxnSpPr>
            <a:stCxn id="164" idx="4"/>
            <a:endCxn id="166" idx="0"/>
          </p:cNvCxnSpPr>
          <p:nvPr/>
        </p:nvCxnSpPr>
        <p:spPr>
          <a:xfrm flipH="1">
            <a:off x="506556" y="4538043"/>
            <a:ext cx="4326340" cy="1329756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Connettore 2 286"/>
          <p:cNvCxnSpPr>
            <a:stCxn id="164" idx="4"/>
          </p:cNvCxnSpPr>
          <p:nvPr/>
        </p:nvCxnSpPr>
        <p:spPr>
          <a:xfrm flipH="1">
            <a:off x="1259204" y="4538043"/>
            <a:ext cx="3573692" cy="1325327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onnettore 2 287"/>
          <p:cNvCxnSpPr>
            <a:stCxn id="164" idx="4"/>
            <a:endCxn id="170" idx="0"/>
          </p:cNvCxnSpPr>
          <p:nvPr/>
        </p:nvCxnSpPr>
        <p:spPr>
          <a:xfrm flipH="1">
            <a:off x="1917353" y="4538043"/>
            <a:ext cx="2915543" cy="1326622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Connettore 2 289"/>
          <p:cNvCxnSpPr>
            <a:stCxn id="164" idx="4"/>
            <a:endCxn id="172" idx="0"/>
          </p:cNvCxnSpPr>
          <p:nvPr/>
        </p:nvCxnSpPr>
        <p:spPr>
          <a:xfrm flipH="1">
            <a:off x="2603489" y="4538043"/>
            <a:ext cx="2229407" cy="1329756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Connettore 2 292"/>
          <p:cNvCxnSpPr>
            <a:stCxn id="164" idx="4"/>
            <a:endCxn id="174" idx="0"/>
          </p:cNvCxnSpPr>
          <p:nvPr/>
        </p:nvCxnSpPr>
        <p:spPr>
          <a:xfrm flipH="1">
            <a:off x="3285505" y="4538043"/>
            <a:ext cx="1547391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Connettore 2 295"/>
          <p:cNvCxnSpPr>
            <a:stCxn id="164" idx="4"/>
            <a:endCxn id="176" idx="0"/>
          </p:cNvCxnSpPr>
          <p:nvPr/>
        </p:nvCxnSpPr>
        <p:spPr>
          <a:xfrm flipH="1">
            <a:off x="3990705" y="4538043"/>
            <a:ext cx="842191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Connettore 2 298"/>
          <p:cNvCxnSpPr>
            <a:stCxn id="163" idx="4"/>
            <a:endCxn id="178" idx="0"/>
          </p:cNvCxnSpPr>
          <p:nvPr/>
        </p:nvCxnSpPr>
        <p:spPr>
          <a:xfrm>
            <a:off x="1908442" y="4538043"/>
            <a:ext cx="2777609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nettore 2 301"/>
          <p:cNvCxnSpPr>
            <a:stCxn id="163" idx="4"/>
            <a:endCxn id="180" idx="0"/>
          </p:cNvCxnSpPr>
          <p:nvPr/>
        </p:nvCxnSpPr>
        <p:spPr>
          <a:xfrm>
            <a:off x="1908442" y="4538043"/>
            <a:ext cx="3472955" cy="13269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Connettore 2 304"/>
          <p:cNvCxnSpPr>
            <a:stCxn id="163" idx="4"/>
            <a:endCxn id="182" idx="0"/>
          </p:cNvCxnSpPr>
          <p:nvPr/>
        </p:nvCxnSpPr>
        <p:spPr>
          <a:xfrm>
            <a:off x="1908442" y="4538043"/>
            <a:ext cx="4154464" cy="1325327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Immagine 50">
            <a:extLst>
              <a:ext uri="{FF2B5EF4-FFF2-40B4-BE49-F238E27FC236}">
                <a16:creationId xmlns:a16="http://schemas.microsoft.com/office/drawing/2014/main" id="{C337AB1A-F669-4F8F-8F42-3AD778CB0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5C641DEA-2AA4-49BF-B4B4-60B45B0A0FAB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391680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48440"/>
              </p:ext>
            </p:extLst>
          </p:nvPr>
        </p:nvGraphicFramePr>
        <p:xfrm>
          <a:off x="251558" y="1052736"/>
          <a:ext cx="8229600" cy="2400300"/>
        </p:xfrm>
        <a:graphic>
          <a:graphicData uri="http://schemas.openxmlformats.org/drawingml/2006/table">
            <a:tbl>
              <a:tblPr firstRow="1" firstCol="1" bandRow="1"/>
              <a:tblGrid>
                <a:gridCol w="8229600">
                  <a:extLst>
                    <a:ext uri="{9D8B030D-6E8A-4147-A177-3AD203B41FA5}">
                      <a16:colId xmlns:a16="http://schemas.microsoft.com/office/drawing/2014/main" val="83917329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i="1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Seeking Resources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9728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I ask other feedback on my performance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19788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I ask colleagues for advice [I ask other </a:t>
                      </a: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educational superintendents for advice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41839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I ask my supervisor for advice [I ask other managers for advice (not educational superintendents]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0002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4. I try to learn new things at work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662899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5. I contacted other people from work (e.g., colleagues, supervisors) to get the necessary information for completing my tasks 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102334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6. When I have difficulties or problems at my work, I discuss them with people from my work environment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50961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69034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 i="1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Seeking Challenges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18158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7. I ask for more tasks if I finish my work [I look for other projects to carry out, as soon as I conclude those planned]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666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 I ask for more responsibilities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73635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9. I ask for more odd jobs [I try to engage in projects/assignments that test myself]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3597165"/>
                  </a:ext>
                </a:extLst>
              </a:tr>
            </a:tbl>
          </a:graphicData>
        </a:graphic>
      </p:graphicFrame>
      <p:sp>
        <p:nvSpPr>
          <p:cNvPr id="8" name="Rettangolo 7"/>
          <p:cNvSpPr/>
          <p:nvPr/>
        </p:nvSpPr>
        <p:spPr>
          <a:xfrm>
            <a:off x="251558" y="3453036"/>
            <a:ext cx="626465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Likert scale ranged from 1 = </a:t>
            </a:r>
            <a:r>
              <a:rPr lang="it-IT" sz="1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never</a:t>
            </a:r>
            <a:r>
              <a:rPr lang="it-IT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5 = </a:t>
            </a:r>
            <a:r>
              <a:rPr lang="it-IT" sz="1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often</a:t>
            </a:r>
            <a:r>
              <a:rPr lang="it-IT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aphicFrame>
        <p:nvGraphicFramePr>
          <p:cNvPr id="16" name="Tabella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564037"/>
              </p:ext>
            </p:extLst>
          </p:nvPr>
        </p:nvGraphicFramePr>
        <p:xfrm>
          <a:off x="1475656" y="4061207"/>
          <a:ext cx="4236598" cy="2038350"/>
        </p:xfrm>
        <a:graphic>
          <a:graphicData uri="http://schemas.openxmlformats.org/drawingml/2006/table">
            <a:tbl>
              <a:tblPr firstRow="1" firstCol="1" bandRow="1"/>
              <a:tblGrid>
                <a:gridCol w="2511455">
                  <a:extLst>
                    <a:ext uri="{9D8B030D-6E8A-4147-A177-3AD203B41FA5}">
                      <a16:colId xmlns:a16="http://schemas.microsoft.com/office/drawing/2014/main" val="3446614822"/>
                    </a:ext>
                  </a:extLst>
                </a:gridCol>
                <a:gridCol w="495682">
                  <a:extLst>
                    <a:ext uri="{9D8B030D-6E8A-4147-A177-3AD203B41FA5}">
                      <a16:colId xmlns:a16="http://schemas.microsoft.com/office/drawing/2014/main" val="1217243927"/>
                    </a:ext>
                  </a:extLst>
                </a:gridCol>
                <a:gridCol w="580414">
                  <a:extLst>
                    <a:ext uri="{9D8B030D-6E8A-4147-A177-3AD203B41FA5}">
                      <a16:colId xmlns:a16="http://schemas.microsoft.com/office/drawing/2014/main" val="3501742568"/>
                    </a:ext>
                  </a:extLst>
                </a:gridCol>
                <a:gridCol w="649047">
                  <a:extLst>
                    <a:ext uri="{9D8B030D-6E8A-4147-A177-3AD203B41FA5}">
                      <a16:colId xmlns:a16="http://schemas.microsoft.com/office/drawing/2014/main" val="3929602921"/>
                    </a:ext>
                  </a:extLst>
                </a:gridCol>
              </a:tblGrid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Hypothesized</a:t>
                      </a:r>
                      <a:r>
                        <a:rPr lang="it-IT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it-IT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Item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77326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Seeking Resources (α = .71)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.34</a:t>
                      </a:r>
                      <a:r>
                        <a:rPr lang="it-IT" sz="1200" b="1" baseline="300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.19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5932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.59</a:t>
                      </a:r>
                      <a:r>
                        <a:rPr lang="it-IT" sz="1200" b="1" baseline="300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-.10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8875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.53</a:t>
                      </a:r>
                      <a:r>
                        <a:rPr lang="it-IT" sz="1200" b="1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.18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421657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.46</a:t>
                      </a:r>
                      <a:r>
                        <a:rPr lang="it-IT" sz="1200" b="1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.13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802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.38</a:t>
                      </a:r>
                      <a:r>
                        <a:rPr lang="it-IT" sz="1200" b="1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-.09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26653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.76</a:t>
                      </a:r>
                      <a:r>
                        <a:rPr lang="it-IT" sz="1200" b="1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-.06</a:t>
                      </a:r>
                      <a:r>
                        <a:rPr lang="it-IT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731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Seeking Challenges (α = .83)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-.05</a:t>
                      </a:r>
                      <a:r>
                        <a:rPr lang="it-IT" sz="1200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.61</a:t>
                      </a:r>
                      <a:r>
                        <a:rPr lang="it-IT" sz="1200" b="1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432722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.09</a:t>
                      </a:r>
                      <a:r>
                        <a:rPr lang="it-IT" sz="1200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.79</a:t>
                      </a:r>
                      <a:r>
                        <a:rPr lang="it-IT" sz="1200" b="1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09138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it-IT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.02</a:t>
                      </a:r>
                      <a:r>
                        <a:rPr lang="it-IT" sz="1200" baseline="30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n.s.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.82</a:t>
                      </a:r>
                      <a:r>
                        <a:rPr lang="it-IT" sz="1200" b="1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***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9351892"/>
                  </a:ext>
                </a:extLst>
              </a:tr>
            </a:tbl>
          </a:graphicData>
        </a:graphic>
      </p:graphicFrame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439652" y="6099557"/>
            <a:ext cx="2664296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1060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superintendents</a:t>
            </a:r>
            <a:endParaRPr kumimoji="0" lang="it-IT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Latent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Correlation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.40***</a:t>
            </a:r>
            <a:endParaRPr kumimoji="0" lang="it-IT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8" name="CasellaDiTesto 17"/>
          <p:cNvSpPr txBox="1"/>
          <p:nvPr/>
        </p:nvSpPr>
        <p:spPr>
          <a:xfrm>
            <a:off x="6013911" y="4618717"/>
            <a:ext cx="27084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Recommended</a:t>
            </a:r>
            <a:r>
              <a:rPr lang="it-IT" dirty="0"/>
              <a:t> </a:t>
            </a:r>
            <a:r>
              <a:rPr lang="it-IT" dirty="0" err="1"/>
              <a:t>thresholds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it-IT" dirty="0"/>
              <a:t>Target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.30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|Non-target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 .30 </a:t>
            </a:r>
            <a:r>
              <a:rPr lang="it-IT" dirty="0"/>
              <a:t> 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0F70A90-B208-4CDD-B062-0FFFC5C8C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1C99A5E-D33A-4C08-9D18-C421CFFA2FC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11024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Measuring Constructs (EFA)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" name="Ovale 162"/>
          <p:cNvSpPr/>
          <p:nvPr/>
        </p:nvSpPr>
        <p:spPr>
          <a:xfrm>
            <a:off x="744001" y="3631122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1</a:t>
            </a:r>
          </a:p>
        </p:txBody>
      </p:sp>
      <p:sp>
        <p:nvSpPr>
          <p:cNvPr id="164" name="Ovale 163"/>
          <p:cNvSpPr/>
          <p:nvPr/>
        </p:nvSpPr>
        <p:spPr>
          <a:xfrm>
            <a:off x="3668455" y="3631122"/>
            <a:ext cx="2328881" cy="9069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Construct</a:t>
            </a:r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 2</a:t>
            </a:r>
          </a:p>
        </p:txBody>
      </p:sp>
      <p:sp>
        <p:nvSpPr>
          <p:cNvPr id="166" name="Rettangolo 165"/>
          <p:cNvSpPr/>
          <p:nvPr/>
        </p:nvSpPr>
        <p:spPr>
          <a:xfrm>
            <a:off x="210166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cxnSp>
        <p:nvCxnSpPr>
          <p:cNvPr id="167" name="Connettore 2 166"/>
          <p:cNvCxnSpPr>
            <a:endCxn id="166" idx="2"/>
          </p:cNvCxnSpPr>
          <p:nvPr/>
        </p:nvCxnSpPr>
        <p:spPr>
          <a:xfrm flipV="1">
            <a:off x="498198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ttangolo 167"/>
          <p:cNvSpPr/>
          <p:nvPr/>
        </p:nvSpPr>
        <p:spPr>
          <a:xfrm>
            <a:off x="915366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cxnSp>
        <p:nvCxnSpPr>
          <p:cNvPr id="169" name="Connettore 2 168"/>
          <p:cNvCxnSpPr>
            <a:endCxn id="168" idx="2"/>
          </p:cNvCxnSpPr>
          <p:nvPr/>
        </p:nvCxnSpPr>
        <p:spPr>
          <a:xfrm flipV="1">
            <a:off x="1203398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ttangolo 169"/>
          <p:cNvSpPr/>
          <p:nvPr/>
        </p:nvSpPr>
        <p:spPr>
          <a:xfrm>
            <a:off x="1620963" y="5864665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171" name="Connettore 2 170"/>
          <p:cNvCxnSpPr>
            <a:endCxn id="170" idx="2"/>
          </p:cNvCxnSpPr>
          <p:nvPr/>
        </p:nvCxnSpPr>
        <p:spPr>
          <a:xfrm flipV="1">
            <a:off x="1908995" y="6284003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ttangolo 171"/>
          <p:cNvSpPr/>
          <p:nvPr/>
        </p:nvSpPr>
        <p:spPr>
          <a:xfrm>
            <a:off x="2307099" y="5867799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cxnSp>
        <p:nvCxnSpPr>
          <p:cNvPr id="173" name="Connettore 2 172"/>
          <p:cNvCxnSpPr>
            <a:endCxn id="172" idx="2"/>
          </p:cNvCxnSpPr>
          <p:nvPr/>
        </p:nvCxnSpPr>
        <p:spPr>
          <a:xfrm flipV="1">
            <a:off x="2595131" y="6287137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Rettangolo 173"/>
          <p:cNvSpPr/>
          <p:nvPr/>
        </p:nvSpPr>
        <p:spPr>
          <a:xfrm>
            <a:off x="2989115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cxnSp>
        <p:nvCxnSpPr>
          <p:cNvPr id="175" name="Connettore 2 174"/>
          <p:cNvCxnSpPr>
            <a:endCxn id="174" idx="2"/>
          </p:cNvCxnSpPr>
          <p:nvPr/>
        </p:nvCxnSpPr>
        <p:spPr>
          <a:xfrm flipV="1">
            <a:off x="3277147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Rettangolo 175"/>
          <p:cNvSpPr/>
          <p:nvPr/>
        </p:nvSpPr>
        <p:spPr>
          <a:xfrm>
            <a:off x="3694315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cxnSp>
        <p:nvCxnSpPr>
          <p:cNvPr id="177" name="Connettore 2 176"/>
          <p:cNvCxnSpPr>
            <a:endCxn id="176" idx="2"/>
          </p:cNvCxnSpPr>
          <p:nvPr/>
        </p:nvCxnSpPr>
        <p:spPr>
          <a:xfrm flipV="1">
            <a:off x="3982347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ettangolo 177"/>
          <p:cNvSpPr/>
          <p:nvPr/>
        </p:nvSpPr>
        <p:spPr>
          <a:xfrm>
            <a:off x="4389661" y="58692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cxnSp>
        <p:nvCxnSpPr>
          <p:cNvPr id="179" name="Connettore 2 178"/>
          <p:cNvCxnSpPr>
            <a:endCxn id="178" idx="2"/>
          </p:cNvCxnSpPr>
          <p:nvPr/>
        </p:nvCxnSpPr>
        <p:spPr>
          <a:xfrm flipV="1">
            <a:off x="4677693" y="62885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ttangolo 179"/>
          <p:cNvSpPr/>
          <p:nvPr/>
        </p:nvSpPr>
        <p:spPr>
          <a:xfrm>
            <a:off x="5085007" y="5865004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cxnSp>
        <p:nvCxnSpPr>
          <p:cNvPr id="181" name="Connettore 2 180"/>
          <p:cNvCxnSpPr>
            <a:endCxn id="180" idx="2"/>
          </p:cNvCxnSpPr>
          <p:nvPr/>
        </p:nvCxnSpPr>
        <p:spPr>
          <a:xfrm flipV="1">
            <a:off x="5373039" y="6284342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ttangolo 181"/>
          <p:cNvSpPr/>
          <p:nvPr/>
        </p:nvSpPr>
        <p:spPr>
          <a:xfrm>
            <a:off x="5766516" y="5863370"/>
            <a:ext cx="592780" cy="4193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cxnSp>
        <p:nvCxnSpPr>
          <p:cNvPr id="183" name="Connettore 2 182"/>
          <p:cNvCxnSpPr>
            <a:endCxn id="182" idx="2"/>
          </p:cNvCxnSpPr>
          <p:nvPr/>
        </p:nvCxnSpPr>
        <p:spPr>
          <a:xfrm flipV="1">
            <a:off x="6054548" y="6282708"/>
            <a:ext cx="8358" cy="3013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ttore 2 191"/>
          <p:cNvCxnSpPr>
            <a:stCxn id="163" idx="4"/>
            <a:endCxn id="166" idx="0"/>
          </p:cNvCxnSpPr>
          <p:nvPr/>
        </p:nvCxnSpPr>
        <p:spPr>
          <a:xfrm flipH="1">
            <a:off x="506556" y="4538043"/>
            <a:ext cx="14018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onnettore 2 192"/>
          <p:cNvCxnSpPr>
            <a:stCxn id="163" idx="4"/>
            <a:endCxn id="170" idx="0"/>
          </p:cNvCxnSpPr>
          <p:nvPr/>
        </p:nvCxnSpPr>
        <p:spPr>
          <a:xfrm>
            <a:off x="1908442" y="4538043"/>
            <a:ext cx="8911" cy="1326622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ttore 2 193"/>
          <p:cNvCxnSpPr>
            <a:stCxn id="163" idx="4"/>
            <a:endCxn id="172" idx="0"/>
          </p:cNvCxnSpPr>
          <p:nvPr/>
        </p:nvCxnSpPr>
        <p:spPr>
          <a:xfrm>
            <a:off x="1908442" y="4538043"/>
            <a:ext cx="695047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onnettore 2 194"/>
          <p:cNvCxnSpPr>
            <a:stCxn id="163" idx="4"/>
            <a:endCxn id="174" idx="0"/>
          </p:cNvCxnSpPr>
          <p:nvPr/>
        </p:nvCxnSpPr>
        <p:spPr>
          <a:xfrm>
            <a:off x="1908442" y="4538043"/>
            <a:ext cx="13770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nettore 2 195"/>
          <p:cNvCxnSpPr>
            <a:stCxn id="163" idx="4"/>
            <a:endCxn id="176" idx="0"/>
          </p:cNvCxnSpPr>
          <p:nvPr/>
        </p:nvCxnSpPr>
        <p:spPr>
          <a:xfrm>
            <a:off x="1908442" y="4538043"/>
            <a:ext cx="2082263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nettore 2 196"/>
          <p:cNvCxnSpPr>
            <a:stCxn id="164" idx="4"/>
            <a:endCxn id="178" idx="0"/>
          </p:cNvCxnSpPr>
          <p:nvPr/>
        </p:nvCxnSpPr>
        <p:spPr>
          <a:xfrm flipH="1">
            <a:off x="4686051" y="4538043"/>
            <a:ext cx="146845" cy="13311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onnettore 2 197"/>
          <p:cNvCxnSpPr>
            <a:stCxn id="164" idx="4"/>
            <a:endCxn id="180" idx="0"/>
          </p:cNvCxnSpPr>
          <p:nvPr/>
        </p:nvCxnSpPr>
        <p:spPr>
          <a:xfrm>
            <a:off x="4832896" y="4538043"/>
            <a:ext cx="548501" cy="1326961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onnettore 2 198"/>
          <p:cNvCxnSpPr>
            <a:stCxn id="164" idx="4"/>
            <a:endCxn id="182" idx="0"/>
          </p:cNvCxnSpPr>
          <p:nvPr/>
        </p:nvCxnSpPr>
        <p:spPr>
          <a:xfrm>
            <a:off x="4832896" y="4538043"/>
            <a:ext cx="1230010" cy="1325327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nettore 2 203"/>
          <p:cNvCxnSpPr>
            <a:stCxn id="163" idx="4"/>
            <a:endCxn id="168" idx="0"/>
          </p:cNvCxnSpPr>
          <p:nvPr/>
        </p:nvCxnSpPr>
        <p:spPr>
          <a:xfrm flipH="1">
            <a:off x="1211756" y="4538043"/>
            <a:ext cx="696686" cy="1329756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Arco 273"/>
          <p:cNvSpPr/>
          <p:nvPr/>
        </p:nvSpPr>
        <p:spPr>
          <a:xfrm>
            <a:off x="2873292" y="3631122"/>
            <a:ext cx="994753" cy="416620"/>
          </a:xfrm>
          <a:prstGeom prst="arc">
            <a:avLst>
              <a:gd name="adj1" fmla="val 10838308"/>
              <a:gd name="adj2" fmla="val 21570454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9" name="Arco 278"/>
          <p:cNvSpPr/>
          <p:nvPr/>
        </p:nvSpPr>
        <p:spPr>
          <a:xfrm rot="17485985">
            <a:off x="832371" y="3474858"/>
            <a:ext cx="359807" cy="389301"/>
          </a:xfrm>
          <a:prstGeom prst="arc">
            <a:avLst>
              <a:gd name="adj1" fmla="val 10838308"/>
              <a:gd name="adj2" fmla="val 5493077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0" name="Arco 279"/>
          <p:cNvSpPr/>
          <p:nvPr/>
        </p:nvSpPr>
        <p:spPr>
          <a:xfrm rot="18721432">
            <a:off x="4596579" y="3311131"/>
            <a:ext cx="359807" cy="389301"/>
          </a:xfrm>
          <a:prstGeom prst="arc">
            <a:avLst>
              <a:gd name="adj1" fmla="val 10838308"/>
              <a:gd name="adj2" fmla="val 5319922"/>
            </a:avLst>
          </a:prstGeom>
          <a:ln w="127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/>
          <p:cNvSpPr/>
          <p:nvPr/>
        </p:nvSpPr>
        <p:spPr>
          <a:xfrm>
            <a:off x="210166" y="4941168"/>
            <a:ext cx="6594082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/>
          <p:cNvSpPr txBox="1"/>
          <p:nvPr/>
        </p:nvSpPr>
        <p:spPr>
          <a:xfrm>
            <a:off x="7193586" y="5016040"/>
            <a:ext cx="189474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loadings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5" name="CasellaDiTesto 284"/>
          <p:cNvSpPr txBox="1"/>
          <p:nvPr/>
        </p:nvSpPr>
        <p:spPr>
          <a:xfrm>
            <a:off x="5731326" y="3043331"/>
            <a:ext cx="327846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ψ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variances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286" name="Connettore 2 285"/>
          <p:cNvCxnSpPr>
            <a:stCxn id="164" idx="4"/>
            <a:endCxn id="166" idx="0"/>
          </p:cNvCxnSpPr>
          <p:nvPr/>
        </p:nvCxnSpPr>
        <p:spPr>
          <a:xfrm flipH="1">
            <a:off x="506556" y="4538043"/>
            <a:ext cx="4326340" cy="1329756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Connettore 2 286"/>
          <p:cNvCxnSpPr>
            <a:stCxn id="164" idx="4"/>
          </p:cNvCxnSpPr>
          <p:nvPr/>
        </p:nvCxnSpPr>
        <p:spPr>
          <a:xfrm flipH="1">
            <a:off x="1259204" y="4538043"/>
            <a:ext cx="3573692" cy="1325327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onnettore 2 287"/>
          <p:cNvCxnSpPr>
            <a:stCxn id="164" idx="4"/>
            <a:endCxn id="170" idx="0"/>
          </p:cNvCxnSpPr>
          <p:nvPr/>
        </p:nvCxnSpPr>
        <p:spPr>
          <a:xfrm flipH="1">
            <a:off x="1917353" y="4538043"/>
            <a:ext cx="2915543" cy="1326622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Connettore 2 289"/>
          <p:cNvCxnSpPr>
            <a:stCxn id="164" idx="4"/>
            <a:endCxn id="172" idx="0"/>
          </p:cNvCxnSpPr>
          <p:nvPr/>
        </p:nvCxnSpPr>
        <p:spPr>
          <a:xfrm flipH="1">
            <a:off x="2603489" y="4538043"/>
            <a:ext cx="2229407" cy="1329756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Connettore 2 292"/>
          <p:cNvCxnSpPr>
            <a:stCxn id="164" idx="4"/>
            <a:endCxn id="174" idx="0"/>
          </p:cNvCxnSpPr>
          <p:nvPr/>
        </p:nvCxnSpPr>
        <p:spPr>
          <a:xfrm flipH="1">
            <a:off x="3285505" y="4538043"/>
            <a:ext cx="1547391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Connettore 2 295"/>
          <p:cNvCxnSpPr>
            <a:stCxn id="164" idx="4"/>
            <a:endCxn id="176" idx="0"/>
          </p:cNvCxnSpPr>
          <p:nvPr/>
        </p:nvCxnSpPr>
        <p:spPr>
          <a:xfrm flipH="1">
            <a:off x="3990705" y="4538043"/>
            <a:ext cx="842191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Connettore 2 298"/>
          <p:cNvCxnSpPr>
            <a:stCxn id="163" idx="4"/>
            <a:endCxn id="178" idx="0"/>
          </p:cNvCxnSpPr>
          <p:nvPr/>
        </p:nvCxnSpPr>
        <p:spPr>
          <a:xfrm>
            <a:off x="1908442" y="4538043"/>
            <a:ext cx="2777609" cy="13311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nettore 2 301"/>
          <p:cNvCxnSpPr>
            <a:stCxn id="163" idx="4"/>
            <a:endCxn id="180" idx="0"/>
          </p:cNvCxnSpPr>
          <p:nvPr/>
        </p:nvCxnSpPr>
        <p:spPr>
          <a:xfrm>
            <a:off x="1908442" y="4538043"/>
            <a:ext cx="3472955" cy="1326961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Connettore 2 304"/>
          <p:cNvCxnSpPr>
            <a:stCxn id="163" idx="4"/>
            <a:endCxn id="182" idx="0"/>
          </p:cNvCxnSpPr>
          <p:nvPr/>
        </p:nvCxnSpPr>
        <p:spPr>
          <a:xfrm>
            <a:off x="1908442" y="4538043"/>
            <a:ext cx="4154464" cy="1325327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asellaDiTesto 48"/>
          <p:cNvSpPr txBox="1"/>
          <p:nvPr/>
        </p:nvSpPr>
        <p:spPr>
          <a:xfrm>
            <a:off x="6647327" y="5663423"/>
            <a:ext cx="26051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</a:t>
            </a:r>
            <a:endParaRPr lang="it-IT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among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contructs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" name="Immagine 50">
            <a:extLst>
              <a:ext uri="{FF2B5EF4-FFF2-40B4-BE49-F238E27FC236}">
                <a16:creationId xmlns:a16="http://schemas.microsoft.com/office/drawing/2014/main" id="{A7DF7755-4BA8-4C3D-979F-311A00516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1FB2F101-B1B4-4586-A3B3-3F5234AC25A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894604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Connecting Constructs (Regression)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CasellaDiTesto 35"/>
          <p:cNvSpPr txBox="1"/>
          <p:nvPr/>
        </p:nvSpPr>
        <p:spPr>
          <a:xfrm>
            <a:off x="4013460" y="3419248"/>
            <a:ext cx="3296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  <p:sp>
        <p:nvSpPr>
          <p:cNvPr id="40" name="Rettangolo 39"/>
          <p:cNvSpPr/>
          <p:nvPr/>
        </p:nvSpPr>
        <p:spPr>
          <a:xfrm>
            <a:off x="968628" y="3789039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41" name="Rettangolo 40"/>
          <p:cNvSpPr/>
          <p:nvPr/>
        </p:nvSpPr>
        <p:spPr>
          <a:xfrm>
            <a:off x="968628" y="4365104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42" name="Rettangolo 41"/>
          <p:cNvSpPr/>
          <p:nvPr/>
        </p:nvSpPr>
        <p:spPr>
          <a:xfrm>
            <a:off x="938123" y="4941169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cxnSp>
        <p:nvCxnSpPr>
          <p:cNvPr id="43" name="Connettore 2 42"/>
          <p:cNvCxnSpPr>
            <a:stCxn id="40" idx="3"/>
            <a:endCxn id="45" idx="1"/>
          </p:cNvCxnSpPr>
          <p:nvPr/>
        </p:nvCxnSpPr>
        <p:spPr>
          <a:xfrm>
            <a:off x="1619672" y="3979344"/>
            <a:ext cx="1584176" cy="576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2 43"/>
          <p:cNvCxnSpPr>
            <a:stCxn id="41" idx="3"/>
            <a:endCxn id="45" idx="1"/>
          </p:cNvCxnSpPr>
          <p:nvPr/>
        </p:nvCxnSpPr>
        <p:spPr>
          <a:xfrm flipV="1">
            <a:off x="1619672" y="4555408"/>
            <a:ext cx="158417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ttangolo 44"/>
          <p:cNvSpPr/>
          <p:nvPr/>
        </p:nvSpPr>
        <p:spPr>
          <a:xfrm>
            <a:off x="3203848" y="4365103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6" name="Connettore 2 45"/>
          <p:cNvCxnSpPr>
            <a:stCxn id="42" idx="3"/>
            <a:endCxn id="45" idx="1"/>
          </p:cNvCxnSpPr>
          <p:nvPr/>
        </p:nvCxnSpPr>
        <p:spPr>
          <a:xfrm flipV="1">
            <a:off x="1589167" y="4555408"/>
            <a:ext cx="1614681" cy="576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/>
          <p:cNvSpPr txBox="1"/>
          <p:nvPr/>
        </p:nvSpPr>
        <p:spPr>
          <a:xfrm>
            <a:off x="2119692" y="4008566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it-IT" sz="1000" dirty="0"/>
          </a:p>
        </p:txBody>
      </p:sp>
      <p:sp>
        <p:nvSpPr>
          <p:cNvPr id="48" name="CasellaDiTesto 47"/>
          <p:cNvSpPr txBox="1"/>
          <p:nvPr/>
        </p:nvSpPr>
        <p:spPr>
          <a:xfrm>
            <a:off x="2094177" y="4404339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it-IT" sz="1000" dirty="0"/>
          </a:p>
        </p:txBody>
      </p:sp>
      <p:sp>
        <p:nvSpPr>
          <p:cNvPr id="49" name="CasellaDiTesto 48"/>
          <p:cNvSpPr txBox="1"/>
          <p:nvPr/>
        </p:nvSpPr>
        <p:spPr>
          <a:xfrm>
            <a:off x="2126058" y="4792947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it-IT" sz="1000" dirty="0"/>
          </a:p>
        </p:txBody>
      </p:sp>
      <p:cxnSp>
        <p:nvCxnSpPr>
          <p:cNvPr id="50" name="Connettore 2 49"/>
          <p:cNvCxnSpPr/>
          <p:nvPr/>
        </p:nvCxnSpPr>
        <p:spPr>
          <a:xfrm>
            <a:off x="3563888" y="4169648"/>
            <a:ext cx="0" cy="1954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asellaDiTesto 50"/>
          <p:cNvSpPr txBox="1"/>
          <p:nvPr/>
        </p:nvSpPr>
        <p:spPr>
          <a:xfrm>
            <a:off x="3431480" y="3916233"/>
            <a:ext cx="264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t-IT"/>
            </a:defPPr>
            <a:lvl1pPr>
              <a:defRPr sz="10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l-GR" sz="1600" dirty="0"/>
              <a:t>ε</a:t>
            </a:r>
            <a:endParaRPr lang="it-IT" sz="1600" dirty="0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F12080ED-E07D-4D6E-9D9B-D515745EA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760CE38-183A-4C9C-B792-2ABA28CC854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90311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Connecting Constructs (Regression)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Rettangolo 19"/>
          <p:cNvSpPr/>
          <p:nvPr/>
        </p:nvSpPr>
        <p:spPr>
          <a:xfrm>
            <a:off x="968628" y="3789039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21" name="Rettangolo 20"/>
          <p:cNvSpPr/>
          <p:nvPr/>
        </p:nvSpPr>
        <p:spPr>
          <a:xfrm>
            <a:off x="968628" y="4365104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22" name="Rettangolo 21"/>
          <p:cNvSpPr/>
          <p:nvPr/>
        </p:nvSpPr>
        <p:spPr>
          <a:xfrm>
            <a:off x="938123" y="4941169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cxnSp>
        <p:nvCxnSpPr>
          <p:cNvPr id="24" name="Connettore 2 23"/>
          <p:cNvCxnSpPr>
            <a:stCxn id="20" idx="3"/>
            <a:endCxn id="26" idx="1"/>
          </p:cNvCxnSpPr>
          <p:nvPr/>
        </p:nvCxnSpPr>
        <p:spPr>
          <a:xfrm>
            <a:off x="1619672" y="3979344"/>
            <a:ext cx="1584176" cy="576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/>
          <p:cNvCxnSpPr>
            <a:stCxn id="21" idx="3"/>
            <a:endCxn id="26" idx="1"/>
          </p:cNvCxnSpPr>
          <p:nvPr/>
        </p:nvCxnSpPr>
        <p:spPr>
          <a:xfrm flipV="1">
            <a:off x="1619672" y="4555408"/>
            <a:ext cx="158417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>
          <a:xfrm>
            <a:off x="3203848" y="4365103"/>
            <a:ext cx="651044" cy="380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3" name="Connettore 2 32"/>
          <p:cNvCxnSpPr>
            <a:stCxn id="22" idx="3"/>
            <a:endCxn id="26" idx="1"/>
          </p:cNvCxnSpPr>
          <p:nvPr/>
        </p:nvCxnSpPr>
        <p:spPr>
          <a:xfrm flipV="1">
            <a:off x="1589167" y="4555408"/>
            <a:ext cx="1614681" cy="576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/>
          <p:cNvSpPr txBox="1"/>
          <p:nvPr/>
        </p:nvSpPr>
        <p:spPr>
          <a:xfrm>
            <a:off x="4013460" y="3419248"/>
            <a:ext cx="3296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2119692" y="4008566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it-IT" sz="1000" dirty="0"/>
          </a:p>
        </p:txBody>
      </p:sp>
      <p:sp>
        <p:nvSpPr>
          <p:cNvPr id="38" name="CasellaDiTesto 37"/>
          <p:cNvSpPr txBox="1"/>
          <p:nvPr/>
        </p:nvSpPr>
        <p:spPr>
          <a:xfrm>
            <a:off x="2094177" y="4404339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it-IT" sz="1000" dirty="0"/>
          </a:p>
        </p:txBody>
      </p:sp>
      <p:sp>
        <p:nvSpPr>
          <p:cNvPr id="39" name="CasellaDiTesto 38"/>
          <p:cNvSpPr txBox="1"/>
          <p:nvPr/>
        </p:nvSpPr>
        <p:spPr>
          <a:xfrm>
            <a:off x="2126058" y="4792947"/>
            <a:ext cx="29206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it-IT" sz="100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4458534" y="4377869"/>
            <a:ext cx="46119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it-IT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Don’t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into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account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Connettore 2 17"/>
          <p:cNvCxnSpPr/>
          <p:nvPr/>
        </p:nvCxnSpPr>
        <p:spPr>
          <a:xfrm>
            <a:off x="3563888" y="4169648"/>
            <a:ext cx="0" cy="1954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3431480" y="3916233"/>
            <a:ext cx="264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t-IT"/>
            </a:defPPr>
            <a:lvl1pPr>
              <a:defRPr sz="10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l-GR" sz="1600" dirty="0"/>
              <a:t>ε</a:t>
            </a:r>
            <a:endParaRPr lang="it-IT" sz="1600" dirty="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9209B6D5-840E-49F2-83BA-7A1CADADB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6251D24-C2AE-45FC-8FDE-16AF0BBC2AA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888907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Structural Equation Modeling (SEM)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603" y="1985511"/>
            <a:ext cx="7114805" cy="4331917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BD8BF90-3D4C-4F96-8140-405674C12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0A09900-BCAA-4DD8-ABFA-70083AC7857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7698375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History of SEM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060848"/>
            <a:ext cx="86439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SEM (</a:t>
            </a:r>
            <a:r>
              <a:rPr lang="it-IT" sz="1400" dirty="0" err="1"/>
              <a:t>also</a:t>
            </a:r>
            <a:r>
              <a:rPr lang="it-IT" sz="1400" dirty="0"/>
              <a:t> </a:t>
            </a:r>
            <a:r>
              <a:rPr lang="it-IT" sz="1400" dirty="0" err="1"/>
              <a:t>called</a:t>
            </a:r>
            <a:r>
              <a:rPr lang="it-IT" sz="1400" dirty="0"/>
              <a:t> </a:t>
            </a:r>
            <a:r>
              <a:rPr lang="en-US" sz="1400" b="1" dirty="0"/>
              <a:t>covariance structure analysis</a:t>
            </a:r>
            <a:r>
              <a:rPr lang="en-US" sz="1400" dirty="0"/>
              <a:t>, </a:t>
            </a:r>
            <a:r>
              <a:rPr lang="en-US" sz="1400" b="1" dirty="0"/>
              <a:t>covariance structure modeling</a:t>
            </a:r>
            <a:r>
              <a:rPr lang="en-US" sz="1400" dirty="0"/>
              <a:t>, or </a:t>
            </a:r>
            <a:r>
              <a:rPr lang="en-US" sz="1400" b="1" dirty="0"/>
              <a:t>analysis of covariance structures</a:t>
            </a:r>
            <a:r>
              <a:rPr lang="it-IT" dirty="0"/>
              <a:t>) </a:t>
            </a:r>
            <a:r>
              <a:rPr lang="en-US" dirty="0"/>
              <a:t>does not designate a single statistical technique but instead refers to </a:t>
            </a:r>
            <a:r>
              <a:rPr lang="en-US" u="sng" dirty="0"/>
              <a:t>a family of related procedures</a:t>
            </a:r>
            <a:r>
              <a:rPr lang="en-US" dirty="0"/>
              <a:t> (Kline, 2016, p. 9).</a:t>
            </a:r>
          </a:p>
          <a:p>
            <a:endParaRPr lang="en-US" dirty="0"/>
          </a:p>
          <a:p>
            <a:r>
              <a:rPr lang="en-US" dirty="0"/>
              <a:t>In SEM, unobservable latent variables (constructs or factors) are estimated from</a:t>
            </a:r>
          </a:p>
          <a:p>
            <a:r>
              <a:rPr lang="en-US" dirty="0"/>
              <a:t>observed indicator variables, and the focus is on estimation of the relations among</a:t>
            </a:r>
          </a:p>
          <a:p>
            <a:r>
              <a:rPr lang="en-US" dirty="0"/>
              <a:t>the latent variables free of the influence of measurement errors.</a:t>
            </a:r>
            <a:endParaRPr lang="it-IT" dirty="0"/>
          </a:p>
        </p:txBody>
      </p:sp>
      <p:cxnSp>
        <p:nvCxnSpPr>
          <p:cNvPr id="9" name="Connettore diritto 8"/>
          <p:cNvCxnSpPr/>
          <p:nvPr/>
        </p:nvCxnSpPr>
        <p:spPr>
          <a:xfrm flipH="1">
            <a:off x="285750" y="4293096"/>
            <a:ext cx="864393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285750" y="4507583"/>
            <a:ext cx="3155351" cy="5539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dirty="0" err="1"/>
              <a:t>Measurement</a:t>
            </a:r>
            <a:r>
              <a:rPr lang="it-IT" dirty="0"/>
              <a:t> (</a:t>
            </a:r>
            <a:r>
              <a:rPr lang="it-IT" dirty="0" err="1"/>
              <a:t>Factor</a:t>
            </a:r>
            <a:r>
              <a:rPr lang="it-IT" dirty="0"/>
              <a:t> Analysis)</a:t>
            </a:r>
          </a:p>
          <a:p>
            <a:pPr algn="ctr"/>
            <a:r>
              <a:rPr lang="it-IT" sz="1200" dirty="0"/>
              <a:t>(</a:t>
            </a:r>
            <a:r>
              <a:rPr lang="it-IT" sz="1200" dirty="0" err="1"/>
              <a:t>Spearman</a:t>
            </a:r>
            <a:r>
              <a:rPr lang="it-IT" sz="1200" dirty="0"/>
              <a:t>, 1904; </a:t>
            </a:r>
            <a:r>
              <a:rPr lang="it-IT" sz="1200" dirty="0" err="1"/>
              <a:t>Tucker</a:t>
            </a:r>
            <a:r>
              <a:rPr lang="it-IT" sz="1200" dirty="0"/>
              <a:t>, 1955)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635896" y="4507583"/>
            <a:ext cx="3855672" cy="5539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dirty="0" err="1"/>
              <a:t>Simultaneous</a:t>
            </a:r>
            <a:r>
              <a:rPr lang="it-IT" dirty="0"/>
              <a:t> </a:t>
            </a:r>
            <a:r>
              <a:rPr lang="it-IT" dirty="0" err="1"/>
              <a:t>Equations</a:t>
            </a:r>
            <a:r>
              <a:rPr lang="it-IT" dirty="0"/>
              <a:t> (</a:t>
            </a:r>
            <a:r>
              <a:rPr lang="it-IT" dirty="0" err="1"/>
              <a:t>Path</a:t>
            </a:r>
            <a:r>
              <a:rPr lang="it-IT" dirty="0"/>
              <a:t> Analysis)</a:t>
            </a:r>
          </a:p>
          <a:p>
            <a:pPr algn="ctr"/>
            <a:r>
              <a:rPr lang="it-IT" sz="1200" dirty="0"/>
              <a:t>(Wright, 1918, 1921, 1934)</a:t>
            </a:r>
          </a:p>
        </p:txBody>
      </p:sp>
      <p:cxnSp>
        <p:nvCxnSpPr>
          <p:cNvPr id="17" name="Connettore 2 16"/>
          <p:cNvCxnSpPr>
            <a:stCxn id="14" idx="2"/>
            <a:endCxn id="19" idx="0"/>
          </p:cNvCxnSpPr>
          <p:nvPr/>
        </p:nvCxnSpPr>
        <p:spPr>
          <a:xfrm>
            <a:off x="1863426" y="5061581"/>
            <a:ext cx="1654806" cy="887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/>
          <p:cNvSpPr txBox="1"/>
          <p:nvPr/>
        </p:nvSpPr>
        <p:spPr>
          <a:xfrm>
            <a:off x="1610113" y="5949280"/>
            <a:ext cx="3816237" cy="5539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SEM</a:t>
            </a:r>
          </a:p>
          <a:p>
            <a:pPr algn="ctr"/>
            <a:r>
              <a:rPr lang="it-IT" sz="1200" dirty="0"/>
              <a:t>(</a:t>
            </a:r>
            <a:r>
              <a:rPr lang="it-IT" sz="1200" dirty="0" err="1">
                <a:solidFill>
                  <a:srgbClr val="FF0000"/>
                </a:solidFill>
              </a:rPr>
              <a:t>J</a:t>
            </a:r>
            <a:r>
              <a:rPr lang="it-IT" sz="1200" dirty="0" err="1"/>
              <a:t>öreskog</a:t>
            </a:r>
            <a:r>
              <a:rPr lang="it-IT" sz="1200" dirty="0"/>
              <a:t>, 1967, 1969, 1973; </a:t>
            </a:r>
            <a:r>
              <a:rPr lang="it-IT" sz="1200" dirty="0" err="1">
                <a:solidFill>
                  <a:srgbClr val="FF0000"/>
                </a:solidFill>
              </a:rPr>
              <a:t>K</a:t>
            </a:r>
            <a:r>
              <a:rPr lang="it-IT" sz="1200" dirty="0" err="1"/>
              <a:t>eesling</a:t>
            </a:r>
            <a:r>
              <a:rPr lang="it-IT" sz="1200" dirty="0"/>
              <a:t>, 1972; </a:t>
            </a:r>
            <a:r>
              <a:rPr lang="it-IT" sz="1200" dirty="0" err="1">
                <a:solidFill>
                  <a:srgbClr val="FF0000"/>
                </a:solidFill>
              </a:rPr>
              <a:t>W</a:t>
            </a:r>
            <a:r>
              <a:rPr lang="it-IT" sz="1200" dirty="0" err="1"/>
              <a:t>iley</a:t>
            </a:r>
            <a:r>
              <a:rPr lang="it-IT" sz="1200" dirty="0"/>
              <a:t>, 1973)</a:t>
            </a:r>
          </a:p>
        </p:txBody>
      </p:sp>
      <p:cxnSp>
        <p:nvCxnSpPr>
          <p:cNvPr id="22" name="Connettore 2 21"/>
          <p:cNvCxnSpPr>
            <a:stCxn id="15" idx="2"/>
            <a:endCxn id="19" idx="0"/>
          </p:cNvCxnSpPr>
          <p:nvPr/>
        </p:nvCxnSpPr>
        <p:spPr>
          <a:xfrm flipH="1">
            <a:off x="3518232" y="5061581"/>
            <a:ext cx="2045500" cy="887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/>
          <p:cNvSpPr txBox="1"/>
          <p:nvPr/>
        </p:nvSpPr>
        <p:spPr>
          <a:xfrm>
            <a:off x="2897227" y="6457003"/>
            <a:ext cx="1242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JKW</a:t>
            </a:r>
            <a:r>
              <a:rPr lang="it-IT" dirty="0"/>
              <a:t> Model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6315079" y="5872788"/>
            <a:ext cx="2771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/>
              <a:t>Matsueda</a:t>
            </a:r>
            <a:r>
              <a:rPr lang="it-IT" sz="1000" dirty="0"/>
              <a:t>, R. L. (2012). </a:t>
            </a:r>
            <a:r>
              <a:rPr lang="en-US" sz="1000" dirty="0"/>
              <a:t>Key advances in the history of Structural Equation Modeling. In R. H. Hoyle (Eds.), </a:t>
            </a:r>
            <a:r>
              <a:rPr lang="en-US" sz="1000" i="1" dirty="0"/>
              <a:t>Handbook of Structural Equation Modeling</a:t>
            </a:r>
            <a:r>
              <a:rPr lang="en-US" sz="1000" dirty="0"/>
              <a:t> (pp. 17-42). New York, NY: Guilford</a:t>
            </a:r>
            <a:endParaRPr lang="it-IT" sz="1000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477F9ADD-8F9C-4037-9C6B-06078F7E8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AC52D24-2FF0-4260-B7BE-195D1E3040A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814470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History of SEM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5113264" y="6190678"/>
            <a:ext cx="38164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/>
              <a:t>Matsueda</a:t>
            </a:r>
            <a:r>
              <a:rPr lang="it-IT" sz="1000" dirty="0"/>
              <a:t>, R. L. (2012). </a:t>
            </a:r>
            <a:r>
              <a:rPr lang="en-US" sz="1000" dirty="0"/>
              <a:t>Key advances in the history of Structural Equation Modeling. In R. H. Hoyle (Eds.), </a:t>
            </a:r>
            <a:r>
              <a:rPr lang="en-US" sz="1000" i="1" dirty="0"/>
              <a:t>Handbook of Structural Equation Modeling</a:t>
            </a:r>
            <a:r>
              <a:rPr lang="en-US" sz="1000" dirty="0"/>
              <a:t> (pp. 17-42). Guilford</a:t>
            </a:r>
            <a:endParaRPr lang="it-IT" sz="100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08C3451-5064-46EC-8855-DB659B3B5419}"/>
              </a:ext>
            </a:extLst>
          </p:cNvPr>
          <p:cNvSpPr/>
          <p:nvPr/>
        </p:nvSpPr>
        <p:spPr>
          <a:xfrm>
            <a:off x="428596" y="1985511"/>
            <a:ext cx="850109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Matsueda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(2012) argued that we can track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4 stages across SEM history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each of which characterized by a strong reliance on insights from statistics</a:t>
            </a:r>
          </a:p>
          <a:p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>
              <a:buAutoNum type="arabicParenBoth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early disciplinary-specific developments of </a:t>
            </a:r>
            <a:r>
              <a:rPr lang="en-US" sz="1600" b="1" i="1" dirty="0">
                <a:latin typeface="Times New Roman" panose="02020603050405020304" pitchFamily="18" charset="0"/>
                <a:ea typeface="Calibri" panose="020F0502020204030204" pitchFamily="34" charset="0"/>
              </a:rPr>
              <a:t>path analysis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first from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genetics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and later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sociology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600" b="1" i="1" dirty="0">
                <a:latin typeface="Times New Roman" panose="02020603050405020304" pitchFamily="18" charset="0"/>
                <a:ea typeface="Calibri" panose="020F0502020204030204" pitchFamily="34" charset="0"/>
              </a:rPr>
              <a:t>factor analysis 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from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psychology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and simultaneous equation models in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economics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 marL="342900" indent="-342900">
              <a:buAutoNum type="arabicParenBoth"/>
            </a:pPr>
            <a:r>
              <a:rPr lang="en-US" sz="1600" dirty="0">
                <a:latin typeface="Times New Roman" panose="02020603050405020304" pitchFamily="18" charset="0"/>
              </a:rPr>
              <a:t>cross-disciplinary fertilization between economics, sociology, and psychology, leading to an </a:t>
            </a:r>
            <a:r>
              <a:rPr lang="en-US" sz="1600" b="1" dirty="0">
                <a:latin typeface="Times New Roman" panose="02020603050405020304" pitchFamily="18" charset="0"/>
              </a:rPr>
              <a:t>explosion of empirical applications </a:t>
            </a:r>
            <a:r>
              <a:rPr lang="en-US" sz="1600" dirty="0">
                <a:latin typeface="Times New Roman" panose="02020603050405020304" pitchFamily="18" charset="0"/>
              </a:rPr>
              <a:t>of SEM;</a:t>
            </a:r>
          </a:p>
          <a:p>
            <a:pPr marL="342900" indent="-342900">
              <a:buAutoNum type="arabicParenBoth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a period of developing methods for handling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discrete, ordinal, and limited dependent variables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 marL="342900" indent="-342900">
              <a:buAutoNum type="arabicParenBoth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a recent period of incorporating </a:t>
            </a:r>
            <a:r>
              <a:rPr lang="en-US" sz="1600" b="1" u="sng" dirty="0">
                <a:latin typeface="Times New Roman" panose="02020603050405020304" pitchFamily="18" charset="0"/>
                <a:ea typeface="Calibri" panose="020F0502020204030204" pitchFamily="34" charset="0"/>
              </a:rPr>
              <a:t>statistical advances 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into the SEM framework, including generalized linear models, mixed effects models,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mixture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regression models,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Bayesian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methods, graphical models, and methods for identifying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</a:rPr>
              <a:t>causal effects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We are now approaching a fifth stage (</a:t>
            </a:r>
            <a:r>
              <a:rPr lang="en-US" sz="1200" dirty="0">
                <a:latin typeface="Times New Roman" panose="02020603050405020304" pitchFamily="18" charset="0"/>
              </a:rPr>
              <a:t>e.g., </a:t>
            </a:r>
            <a:r>
              <a:rPr lang="en-US" sz="1200" dirty="0" err="1">
                <a:latin typeface="Times New Roman" panose="02020603050405020304" pitchFamily="18" charset="0"/>
              </a:rPr>
              <a:t>Jacobucci</a:t>
            </a:r>
            <a:r>
              <a:rPr lang="en-US" sz="1200" dirty="0">
                <a:latin typeface="Times New Roman" panose="02020603050405020304" pitchFamily="18" charset="0"/>
              </a:rPr>
              <a:t> </a:t>
            </a:r>
            <a:r>
              <a:rPr lang="en-US" sz="1200" dirty="0">
                <a:latin typeface="Times New Roman" panose="02020603050405020304" pitchFamily="18" charset="0"/>
                <a:ea typeface="Calibri" panose="020F0502020204030204" pitchFamily="34" charset="0"/>
              </a:rPr>
              <a:t>&amp; Grimm, 2020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):</a:t>
            </a:r>
          </a:p>
          <a:p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(5) Latent variables ↔ </a:t>
            </a:r>
            <a:r>
              <a:rPr lang="en-US" sz="1600" dirty="0">
                <a:latin typeface="Times New Roman" panose="02020603050405020304" pitchFamily="18" charset="0"/>
              </a:rPr>
              <a:t>data science, artificial intelligence (machine learning)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D49E20A-CA17-4905-98FD-BA7D8CF52875}"/>
              </a:ext>
            </a:extLst>
          </p:cNvPr>
          <p:cNvSpPr/>
          <p:nvPr/>
        </p:nvSpPr>
        <p:spPr>
          <a:xfrm>
            <a:off x="428596" y="6190678"/>
            <a:ext cx="457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Jacobucci</a:t>
            </a:r>
            <a:r>
              <a:rPr lang="en-US" sz="1000" dirty="0"/>
              <a:t>, R., &amp; Grimm, K. J. (2020). Machine learning and psychological research: The unexplored effect of measurement. Perspectives on Psychological Science, 15(3), 809-816. </a:t>
            </a:r>
            <a:r>
              <a:rPr lang="en-US" sz="1000" dirty="0">
                <a:hlinkClick r:id="rId2"/>
              </a:rPr>
              <a:t>https://doi.org/10.1177/1745691620902467</a:t>
            </a:r>
            <a:r>
              <a:rPr lang="en-US" sz="1000" dirty="0"/>
              <a:t> </a:t>
            </a:r>
            <a:endParaRPr lang="it-IT" sz="10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C8468E7-ACBF-425C-A767-5A66390D8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13C4B7-17AB-409A-ADDC-75A648801B59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26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428596" y="1285860"/>
            <a:ext cx="828680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ct val="130000"/>
              <a:buFont typeface="Wingdings" pitchFamily="2" charset="2"/>
              <a:buNone/>
              <a:tabLst/>
              <a:defRPr/>
            </a:pPr>
            <a:r>
              <a:rPr kumimoji="0" lang="it-IT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SEM and </a:t>
            </a:r>
            <a:r>
              <a:rPr kumimoji="0" lang="it-IT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Psychometrics</a:t>
            </a:r>
            <a:endParaRPr kumimoji="0" lang="it-IT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ct val="130000"/>
              <a:buFont typeface="Wingdings" pitchFamily="2" charset="2"/>
              <a:buNone/>
              <a:tabLst/>
              <a:defRPr/>
            </a:pPr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The study of quantitative measurement in psychology</a:t>
            </a:r>
          </a:p>
        </p:txBody>
      </p:sp>
      <p:sp>
        <p:nvSpPr>
          <p:cNvPr id="3" name="Rettangolo 2"/>
          <p:cNvSpPr/>
          <p:nvPr/>
        </p:nvSpPr>
        <p:spPr>
          <a:xfrm>
            <a:off x="1259632" y="4797152"/>
            <a:ext cx="1656184" cy="6480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Assessment</a:t>
            </a:r>
            <a:endParaRPr kumimoji="0" lang="it-IT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275" y="2636912"/>
            <a:ext cx="5505450" cy="2066925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0" name="Rettangolo 9"/>
          <p:cNvSpPr/>
          <p:nvPr/>
        </p:nvSpPr>
        <p:spPr>
          <a:xfrm>
            <a:off x="3779912" y="4797152"/>
            <a:ext cx="1656184" cy="6480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Data </a:t>
            </a:r>
            <a:r>
              <a:rPr kumimoji="0" lang="it-IT" sz="20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Analytic</a:t>
            </a:r>
            <a:r>
              <a:rPr kumimoji="0" lang="it-IT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kumimoji="0" lang="it-IT" sz="20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Strategy</a:t>
            </a:r>
            <a:endParaRPr kumimoji="0" lang="it-IT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11" name="Rettangolo 10"/>
          <p:cNvSpPr/>
          <p:nvPr/>
        </p:nvSpPr>
        <p:spPr>
          <a:xfrm>
            <a:off x="6300192" y="4797152"/>
            <a:ext cx="1656184" cy="6480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Simulation</a:t>
            </a:r>
            <a:endParaRPr kumimoji="0" lang="it-IT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653964" y="5854410"/>
            <a:ext cx="1253740" cy="31250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algn="ctr">
              <a:defRPr sz="2000" b="1" i="1"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INSTRUMENTS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3635896" y="5521841"/>
            <a:ext cx="2191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General Linear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Models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Factor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Analysis,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Structural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Equation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Modeling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Cluster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analysis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6197000" y="5521841"/>
            <a:ext cx="2191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Monte Carlo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Methods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Performance of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estimators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Optimal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sample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size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6" name="Connettore 2 15"/>
          <p:cNvCxnSpPr>
            <a:stCxn id="3" idx="2"/>
            <a:endCxn id="13" idx="0"/>
          </p:cNvCxnSpPr>
          <p:nvPr/>
        </p:nvCxnSpPr>
        <p:spPr>
          <a:xfrm flipH="1">
            <a:off x="1280834" y="5445224"/>
            <a:ext cx="806890" cy="409186"/>
          </a:xfrm>
          <a:prstGeom prst="straightConnector1">
            <a:avLst/>
          </a:prstGeom>
          <a:ln w="952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/>
          <p:cNvCxnSpPr>
            <a:stCxn id="3" idx="2"/>
            <a:endCxn id="32" idx="0"/>
          </p:cNvCxnSpPr>
          <p:nvPr/>
        </p:nvCxnSpPr>
        <p:spPr>
          <a:xfrm>
            <a:off x="2087724" y="5445224"/>
            <a:ext cx="828092" cy="425857"/>
          </a:xfrm>
          <a:prstGeom prst="straightConnector1">
            <a:avLst/>
          </a:prstGeom>
          <a:ln w="952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/>
          <p:cNvSpPr txBox="1"/>
          <p:nvPr/>
        </p:nvSpPr>
        <p:spPr>
          <a:xfrm>
            <a:off x="609789" y="6166913"/>
            <a:ext cx="1477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Self-reports,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Other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-reports,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Objective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measures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CasellaDiTesto 31"/>
          <p:cNvSpPr txBox="1"/>
          <p:nvPr/>
        </p:nvSpPr>
        <p:spPr>
          <a:xfrm>
            <a:off x="2288946" y="5871081"/>
            <a:ext cx="1253740" cy="31250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algn="ctr">
              <a:defRPr sz="2000" b="1" i="1"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DESIGNS</a:t>
            </a:r>
          </a:p>
        </p:txBody>
      </p:sp>
      <p:sp>
        <p:nvSpPr>
          <p:cNvPr id="34" name="CasellaDiTesto 33"/>
          <p:cNvSpPr txBox="1"/>
          <p:nvPr/>
        </p:nvSpPr>
        <p:spPr>
          <a:xfrm>
            <a:off x="2176848" y="6195987"/>
            <a:ext cx="1477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Cross-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sectional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Longitudinal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Hierarchical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0" name="Connettore 1 5">
            <a:extLst>
              <a:ext uri="{FF2B5EF4-FFF2-40B4-BE49-F238E27FC236}">
                <a16:creationId xmlns:a16="http://schemas.microsoft.com/office/drawing/2014/main" id="{D82FACD7-02EA-43EC-A2F9-EFF438A935C5}"/>
              </a:ext>
            </a:extLst>
          </p:cNvPr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magine 24">
            <a:extLst>
              <a:ext uri="{FF2B5EF4-FFF2-40B4-BE49-F238E27FC236}">
                <a16:creationId xmlns:a16="http://schemas.microsoft.com/office/drawing/2014/main" id="{7BEDEA97-C7D7-41F3-A17B-BCA4345AC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EE452D5-7E2B-445A-9209-934D9016FF9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188407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96752"/>
            <a:ext cx="8286808" cy="559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Who am I?</a:t>
            </a:r>
          </a:p>
          <a:p>
            <a:pPr algn="ctr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Research Areas</a:t>
            </a:r>
          </a:p>
          <a:p>
            <a:endParaRPr lang="en-US" sz="1600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 err="1">
                <a:cs typeface="Times New Roman" panose="02020603050405020304" pitchFamily="18" charset="0"/>
              </a:rPr>
              <a:t>Organizational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Psychology</a:t>
            </a:r>
            <a:r>
              <a:rPr lang="it-IT" sz="1600" dirty="0"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cs typeface="Times New Roman" panose="02020603050405020304" pitchFamily="18" charset="0"/>
              </a:rPr>
              <a:t>Personality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Psychology</a:t>
            </a:r>
            <a:r>
              <a:rPr lang="it-IT" sz="1600" dirty="0"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cs typeface="Times New Roman" panose="02020603050405020304" pitchFamily="18" charset="0"/>
              </a:rPr>
              <a:t>Psychometrics</a:t>
            </a:r>
            <a:endParaRPr lang="it-IT" sz="1600" dirty="0"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Educational </a:t>
            </a:r>
            <a:r>
              <a:rPr lang="it-IT" sz="1600" dirty="0" err="1">
                <a:cs typeface="Times New Roman" panose="02020603050405020304" pitchFamily="18" charset="0"/>
              </a:rPr>
              <a:t>Psychology</a:t>
            </a:r>
            <a:r>
              <a:rPr lang="it-IT" sz="1600" dirty="0">
                <a:cs typeface="Times New Roman" panose="02020603050405020304" pitchFamily="18" charset="0"/>
              </a:rPr>
              <a:t> and </a:t>
            </a:r>
            <a:r>
              <a:rPr lang="it-IT" sz="1600" dirty="0" err="1">
                <a:cs typeface="Times New Roman" panose="02020603050405020304" pitchFamily="18" charset="0"/>
              </a:rPr>
              <a:t>Individual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Differences</a:t>
            </a:r>
            <a:endParaRPr lang="it-IT" sz="1600" dirty="0">
              <a:cs typeface="Times New Roman" panose="02020603050405020304" pitchFamily="18" charset="0"/>
            </a:endParaRPr>
          </a:p>
          <a:p>
            <a:endParaRPr lang="en-US" sz="1600" b="1" dirty="0"/>
          </a:p>
          <a:p>
            <a:r>
              <a:rPr lang="it-IT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Research </a:t>
            </a:r>
            <a:r>
              <a:rPr lang="it-IT" sz="1600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Topics</a:t>
            </a:r>
            <a:endParaRPr lang="it-IT" sz="1600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sz="1600" i="1" dirty="0">
              <a:solidFill>
                <a:schemeClr val="accent1">
                  <a:lumMod val="75000"/>
                </a:schemeClr>
              </a:solidFill>
            </a:endParaRP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Social </a:t>
            </a:r>
            <a:r>
              <a:rPr lang="it-IT" sz="1600" dirty="0" err="1">
                <a:cs typeface="Times New Roman" panose="02020603050405020304" pitchFamily="18" charset="0"/>
              </a:rPr>
              <a:t>desirability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scales</a:t>
            </a:r>
            <a:endParaRPr lang="en-US" sz="1600" i="1" dirty="0">
              <a:cs typeface="Times New Roman" panose="02020603050405020304" pitchFamily="18" charset="0"/>
            </a:endParaRP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cs typeface="Times New Roman" panose="02020603050405020304" pitchFamily="18" charset="0"/>
              </a:rPr>
              <a:t>Individual differences in personality from childhood (moral disengagement, effortful control) to Adulthood (big five, positivity)</a:t>
            </a: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cs typeface="Times New Roman" panose="02020603050405020304" pitchFamily="18" charset="0"/>
              </a:rPr>
              <a:t>Methodological and theoretical issues in the study of self-esteem</a:t>
            </a:r>
            <a:endParaRPr lang="en-US" sz="1600" b="1" dirty="0">
              <a:cs typeface="Times New Roman" panose="02020603050405020304" pitchFamily="18" charset="0"/>
            </a:endParaRP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cs typeface="Times New Roman" panose="02020603050405020304" pitchFamily="18" charset="0"/>
              </a:rPr>
              <a:t>Personality factors and organizational outcomes (e.g., Well-Being at work)</a:t>
            </a:r>
            <a:endParaRPr lang="en-US" sz="1600" b="1" dirty="0">
              <a:cs typeface="Times New Roman" panose="02020603050405020304" pitchFamily="18" charset="0"/>
            </a:endParaRP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cs typeface="Times New Roman" panose="02020603050405020304" pitchFamily="18" charset="0"/>
              </a:rPr>
              <a:t>Methodological issues in organizational psychology and management</a:t>
            </a:r>
            <a:endParaRPr lang="en-US" sz="1600" b="1" dirty="0">
              <a:cs typeface="Times New Roman" panose="02020603050405020304" pitchFamily="18" charset="0"/>
            </a:endParaRPr>
          </a:p>
          <a:p>
            <a:pPr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cs typeface="Times New Roman" panose="02020603050405020304" pitchFamily="18" charset="0"/>
              </a:rPr>
              <a:t>Non-cognitive skills in junior high school students</a:t>
            </a:r>
            <a:endParaRPr lang="en-US" sz="1600" b="1" dirty="0">
              <a:cs typeface="Times New Roman" panose="02020603050405020304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EE5A7B-96C4-49C9-96E0-B9A5DE386C4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8675136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8582"/>
            <a:ext cx="4932548" cy="30941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CasellaDiTesto 6"/>
          <p:cNvSpPr txBox="1"/>
          <p:nvPr/>
        </p:nvSpPr>
        <p:spPr>
          <a:xfrm>
            <a:off x="285750" y="4362860"/>
            <a:ext cx="8643938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“The founding fathers of the Psychometric Society—scholars such as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Thurstone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Thorndike, Guilford, and Kelley—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were substantive psychologists as much as they were psychometricians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Contemporary psychometricians do not always display a comparable interest with respect to the substantive field that lends them their credibility.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is perhaps worthwhile to emphasize that, even though psychometrics has benefited greatly from the input of mathematicians,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psychometrics is not a pure mathematical discipline but an applied one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If one strips the application from an applied science one is not left with very much that is interesting; and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psychometrics without the “psycho” is not, in my view, an overly exciting discipline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It is therefore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essential that a psychometrician keeps up to date with the developments in one or more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subdisciplines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of psychology.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”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Borsboom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2006, p. 436)</a:t>
            </a:r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4" name="Gruppo 23"/>
          <p:cNvGrpSpPr/>
          <p:nvPr/>
        </p:nvGrpSpPr>
        <p:grpSpPr>
          <a:xfrm>
            <a:off x="5940152" y="1372490"/>
            <a:ext cx="2653743" cy="2546283"/>
            <a:chOff x="5971519" y="1181995"/>
            <a:chExt cx="2653743" cy="2546283"/>
          </a:xfrm>
        </p:grpSpPr>
        <p:sp>
          <p:nvSpPr>
            <p:cNvPr id="25" name="Ovale 24"/>
            <p:cNvSpPr/>
            <p:nvPr/>
          </p:nvSpPr>
          <p:spPr>
            <a:xfrm>
              <a:off x="6259552" y="2843650"/>
              <a:ext cx="2077679" cy="88462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20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METHODS</a:t>
              </a:r>
              <a:endParaRPr kumimoji="0" lang="it-IT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endParaRPr>
            </a:p>
          </p:txBody>
        </p:sp>
        <p:sp>
          <p:nvSpPr>
            <p:cNvPr id="27" name="Ovale 26"/>
            <p:cNvSpPr/>
            <p:nvPr/>
          </p:nvSpPr>
          <p:spPr>
            <a:xfrm>
              <a:off x="6259551" y="1181995"/>
              <a:ext cx="2077679" cy="88462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20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THEORY</a:t>
              </a:r>
              <a:endParaRPr kumimoji="0" lang="it-IT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endParaRPr>
            </a:p>
          </p:txBody>
        </p:sp>
        <p:sp>
          <p:nvSpPr>
            <p:cNvPr id="19" name="Arco 18"/>
            <p:cNvSpPr/>
            <p:nvPr/>
          </p:nvSpPr>
          <p:spPr>
            <a:xfrm>
              <a:off x="8049198" y="1542528"/>
              <a:ext cx="576064" cy="1800200"/>
            </a:xfrm>
            <a:prstGeom prst="arc">
              <a:avLst>
                <a:gd name="adj1" fmla="val 16200000"/>
                <a:gd name="adj2" fmla="val 5329314"/>
              </a:avLst>
            </a:prstGeom>
            <a:ln w="190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Arco 28"/>
            <p:cNvSpPr/>
            <p:nvPr/>
          </p:nvSpPr>
          <p:spPr>
            <a:xfrm rot="10800000">
              <a:off x="5971519" y="1542528"/>
              <a:ext cx="576064" cy="1800200"/>
            </a:xfrm>
            <a:prstGeom prst="arc">
              <a:avLst>
                <a:gd name="adj1" fmla="val 16200000"/>
                <a:gd name="adj2" fmla="val 5472840"/>
              </a:avLst>
            </a:prstGeom>
            <a:ln w="190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8" name="Rettangolo 27"/>
          <p:cNvSpPr/>
          <p:nvPr/>
        </p:nvSpPr>
        <p:spPr>
          <a:xfrm>
            <a:off x="5652120" y="1098582"/>
            <a:ext cx="3277568" cy="3094100"/>
          </a:xfrm>
          <a:prstGeom prst="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5" name="Connettore 1 5">
            <a:extLst>
              <a:ext uri="{FF2B5EF4-FFF2-40B4-BE49-F238E27FC236}">
                <a16:creationId xmlns:a16="http://schemas.microsoft.com/office/drawing/2014/main" id="{07F73E78-6AE1-4F02-ABE8-A6129E91CF2E}"/>
              </a:ext>
            </a:extLst>
          </p:cNvPr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CDD825F2-5EDB-44D3-8A87-22AD18D83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B161422-19EA-4F82-8A11-5A75C1B3266D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039881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Structural Equation Modeling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formulation</a:t>
            </a:r>
            <a:r>
              <a:rPr lang="en-US" dirty="0"/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identification</a:t>
            </a:r>
            <a:r>
              <a:rPr lang="en-US" dirty="0"/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estimation</a:t>
            </a:r>
            <a:r>
              <a:rPr lang="en-US" dirty="0"/>
              <a:t> Estimate model parameters and generate fitting function. Various estimation methods are available for SEM (e.g., ML, WLS, Bayes, </a:t>
            </a:r>
            <a:r>
              <a:rPr lang="en-US" dirty="0" err="1"/>
              <a:t>ecc</a:t>
            </a:r>
            <a:r>
              <a:rPr lang="en-US" dirty="0"/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evaluation</a:t>
            </a:r>
            <a:r>
              <a:rPr lang="en-US" dirty="0"/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modification</a:t>
            </a:r>
            <a:r>
              <a:rPr lang="en-US" dirty="0"/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A49299C-BA71-4EA7-A6BC-4BEC9493B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DC45882-78C5-413A-A184-8225E26B0F2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326037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formulation</a:t>
            </a:r>
            <a:r>
              <a:rPr lang="en-US" dirty="0"/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identification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estimation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Estimate model parameters and generate fitting function. Various estimation methods are available for SEM (e.g., ML, WLS, Bayes,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ecc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evaluation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modification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5DDEE48-CBE7-40FB-BD91-AA0CB78E5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9AF045E-C3DB-4633-A4A5-0CAA091E522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16376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603" y="1985511"/>
            <a:ext cx="7114805" cy="4331917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0B3D5BD-9E3A-4BCC-88DC-322847737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DC5760D-0CD1-4C43-8224-0BEA0A35499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3662391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764353"/>
            <a:ext cx="7838083" cy="3184927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2920558" y="1805430"/>
            <a:ext cx="3374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Measurement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DD0AE87-2EB0-498E-9404-A757FB9D6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9600D2F-CCD6-44BD-92FF-99F16F630E7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0465120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5652120" y="6453724"/>
            <a:ext cx="339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(Williams &amp; </a:t>
            </a:r>
            <a:r>
              <a:rPr lang="it-IT" dirty="0" err="1"/>
              <a:t>O’Boyle</a:t>
            </a:r>
            <a:r>
              <a:rPr lang="it-IT" dirty="0"/>
              <a:t>, 2008, p. 234)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267744" y="1805430"/>
            <a:ext cx="4645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Types</a:t>
            </a:r>
            <a:r>
              <a:rPr lang="it-IT" sz="2800" i="1" dirty="0"/>
              <a:t> of </a:t>
            </a:r>
            <a:r>
              <a:rPr lang="it-IT" sz="2800" i="1" dirty="0" err="1"/>
              <a:t>Measurement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636912"/>
            <a:ext cx="6057279" cy="31027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ttangolo 10"/>
          <p:cNvSpPr/>
          <p:nvPr/>
        </p:nvSpPr>
        <p:spPr>
          <a:xfrm>
            <a:off x="1475656" y="5807393"/>
            <a:ext cx="1595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Single items</a:t>
            </a:r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8DF2AB4-1D8E-419C-BBB1-E1E2E2690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D4C1C82-8A50-4A4B-99A9-79169340747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7012625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5652120" y="6453724"/>
            <a:ext cx="339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(Williams &amp; </a:t>
            </a:r>
            <a:r>
              <a:rPr lang="it-IT" dirty="0" err="1"/>
              <a:t>O’Boyle</a:t>
            </a:r>
            <a:r>
              <a:rPr lang="it-IT" dirty="0"/>
              <a:t>, 2008, p. 234)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267744" y="1805430"/>
            <a:ext cx="4645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Types</a:t>
            </a:r>
            <a:r>
              <a:rPr lang="it-IT" sz="2800" i="1" dirty="0"/>
              <a:t> of </a:t>
            </a:r>
            <a:r>
              <a:rPr lang="it-IT" sz="2800" i="1" dirty="0" err="1"/>
              <a:t>Measurement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45" y="2780928"/>
            <a:ext cx="2958135" cy="2592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796" y="2875926"/>
            <a:ext cx="3336628" cy="24972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1" name="Rettangolo 10"/>
          <p:cNvSpPr/>
          <p:nvPr/>
        </p:nvSpPr>
        <p:spPr>
          <a:xfrm>
            <a:off x="428596" y="5373216"/>
            <a:ext cx="35123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Parcel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Domain representative approach</a:t>
            </a:r>
            <a:endParaRPr lang="it-IT" dirty="0"/>
          </a:p>
        </p:txBody>
      </p:sp>
      <p:sp>
        <p:nvSpPr>
          <p:cNvPr id="12" name="Rettangolo 11"/>
          <p:cNvSpPr/>
          <p:nvPr/>
        </p:nvSpPr>
        <p:spPr>
          <a:xfrm>
            <a:off x="5051796" y="5456680"/>
            <a:ext cx="20099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Composite score</a:t>
            </a: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0DB8972-FC45-423A-B7D9-968BB092F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0F488AC-AEF2-40A3-906D-220718CB9A1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08156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920558" y="1805430"/>
            <a:ext cx="26292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Structural</a:t>
            </a:r>
            <a:r>
              <a:rPr lang="it-IT" sz="2800" i="1" dirty="0"/>
              <a:t> Model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4" y="2375506"/>
            <a:ext cx="3528392" cy="3820869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107504" y="3068960"/>
            <a:ext cx="37444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term "structural" stands for the assumption that the parameters are</a:t>
            </a:r>
          </a:p>
          <a:p>
            <a:r>
              <a:rPr lang="en-US" dirty="0"/>
              <a:t>not just descriptive measures of association but rather that they reveal an invariant "causal" relation.</a:t>
            </a:r>
          </a:p>
          <a:p>
            <a:r>
              <a:rPr lang="en-US" dirty="0"/>
              <a:t>(</a:t>
            </a:r>
            <a:r>
              <a:rPr lang="en-US" dirty="0" err="1"/>
              <a:t>Bollen</a:t>
            </a:r>
            <a:r>
              <a:rPr lang="en-US" dirty="0"/>
              <a:t>, 1989, p. 4)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92376108-3D6B-447A-95B2-24DA962D1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9AF7783-A1BD-4B07-B5D2-7F776C21E04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9871479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276872"/>
            <a:ext cx="8747593" cy="2843386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3720450" y="1772816"/>
            <a:ext cx="15216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Variables</a:t>
            </a:r>
            <a:endParaRPr lang="it-IT" sz="2800" i="1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5508104" y="5186825"/>
            <a:ext cx="34868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(x)</a:t>
            </a: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225910" y="5301148"/>
            <a:ext cx="5206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independent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endogenous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predictors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!!)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DAB77533-745D-4122-91EA-D07EA3A88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BA46635-246C-48D6-B06E-D59FF9163D5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476306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720450" y="1772816"/>
            <a:ext cx="1459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Matrices</a:t>
            </a:r>
            <a:endParaRPr lang="it-IT" sz="2800" i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66" y="2296036"/>
            <a:ext cx="8490917" cy="356911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B36E03F-C621-4A05-A65D-D97C8A90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A990B23-0385-496C-A8CF-6C92F7C0109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3036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96752"/>
            <a:ext cx="8286808" cy="559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Who am I?</a:t>
            </a:r>
          </a:p>
          <a:p>
            <a:pPr algn="ctr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Research Projects and Practical Applications</a:t>
            </a:r>
          </a:p>
          <a:p>
            <a:endParaRPr lang="en-US" sz="1600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Guardia di Finanza (</a:t>
            </a:r>
            <a:r>
              <a:rPr lang="it-IT" sz="1200" dirty="0">
                <a:cs typeface="Times New Roman" panose="02020603050405020304" pitchFamily="18" charset="0"/>
              </a:rPr>
              <a:t>Sapienza </a:t>
            </a:r>
            <a:r>
              <a:rPr lang="it-IT" sz="1200" dirty="0" err="1">
                <a:cs typeface="Times New Roman" panose="02020603050405020304" pitchFamily="18" charset="0"/>
              </a:rPr>
              <a:t>University</a:t>
            </a:r>
            <a:r>
              <a:rPr lang="it-IT" sz="1200" dirty="0">
                <a:cs typeface="Times New Roman" panose="02020603050405020304" pitchFamily="18" charset="0"/>
              </a:rPr>
              <a:t> of Rome</a:t>
            </a:r>
            <a:r>
              <a:rPr lang="it-IT" sz="1600" dirty="0">
                <a:cs typeface="Times New Roman" panose="02020603050405020304" pitchFamily="18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Mobbing (</a:t>
            </a:r>
            <a:r>
              <a:rPr lang="it-IT" sz="1200" dirty="0" err="1">
                <a:cs typeface="Times New Roman" panose="02020603050405020304" pitchFamily="18" charset="0"/>
              </a:rPr>
              <a:t>Autonomous</a:t>
            </a:r>
            <a:r>
              <a:rPr lang="it-IT" sz="1200" dirty="0">
                <a:cs typeface="Times New Roman" panose="02020603050405020304" pitchFamily="18" charset="0"/>
              </a:rPr>
              <a:t> Province of Trento and </a:t>
            </a:r>
            <a:r>
              <a:rPr lang="it-IT" sz="1200" dirty="0" err="1">
                <a:cs typeface="Times New Roman" panose="02020603050405020304" pitchFamily="18" charset="0"/>
              </a:rPr>
              <a:t>Univ</a:t>
            </a:r>
            <a:r>
              <a:rPr lang="it-IT" sz="1200" dirty="0">
                <a:cs typeface="Times New Roman" panose="02020603050405020304" pitchFamily="18" charset="0"/>
              </a:rPr>
              <a:t> of Trento</a:t>
            </a:r>
            <a:r>
              <a:rPr lang="it-IT" sz="1600" dirty="0">
                <a:cs typeface="Times New Roman" panose="02020603050405020304" pitchFamily="18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 err="1">
                <a:cs typeface="Times New Roman" panose="02020603050405020304" pitchFamily="18" charset="0"/>
              </a:rPr>
              <a:t>Nudging</a:t>
            </a:r>
            <a:r>
              <a:rPr lang="it-IT" sz="1600" dirty="0">
                <a:cs typeface="Times New Roman" panose="02020603050405020304" pitchFamily="18" charset="0"/>
              </a:rPr>
              <a:t> and </a:t>
            </a:r>
            <a:r>
              <a:rPr lang="it-IT" sz="1600" dirty="0" err="1">
                <a:cs typeface="Times New Roman" panose="02020603050405020304" pitchFamily="18" charset="0"/>
              </a:rPr>
              <a:t>Unemployment</a:t>
            </a:r>
            <a:r>
              <a:rPr lang="it-IT" sz="1600" dirty="0">
                <a:cs typeface="Times New Roman" panose="02020603050405020304" pitchFamily="18" charset="0"/>
              </a:rPr>
              <a:t> (</a:t>
            </a:r>
            <a:r>
              <a:rPr lang="it-IT" sz="1200" dirty="0" err="1">
                <a:cs typeface="Times New Roman" panose="02020603050405020304" pitchFamily="18" charset="0"/>
              </a:rPr>
              <a:t>Autonomous</a:t>
            </a:r>
            <a:r>
              <a:rPr lang="it-IT" sz="1200" dirty="0">
                <a:cs typeface="Times New Roman" panose="02020603050405020304" pitchFamily="18" charset="0"/>
              </a:rPr>
              <a:t> Province of Trento and </a:t>
            </a:r>
            <a:r>
              <a:rPr lang="it-IT" sz="1200" dirty="0" err="1">
                <a:cs typeface="Times New Roman" panose="02020603050405020304" pitchFamily="18" charset="0"/>
              </a:rPr>
              <a:t>Univ</a:t>
            </a:r>
            <a:r>
              <a:rPr lang="it-IT" sz="1200" dirty="0">
                <a:cs typeface="Times New Roman" panose="02020603050405020304" pitchFamily="18" charset="0"/>
              </a:rPr>
              <a:t> of Trento</a:t>
            </a:r>
            <a:r>
              <a:rPr lang="it-IT" sz="1600" dirty="0">
                <a:cs typeface="Times New Roman" panose="02020603050405020304" pitchFamily="18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Non-cognitive skills in Junior high school </a:t>
            </a:r>
            <a:r>
              <a:rPr lang="it-IT" sz="1600" dirty="0" err="1">
                <a:cs typeface="Times New Roman" panose="02020603050405020304" pitchFamily="18" charset="0"/>
              </a:rPr>
              <a:t>students</a:t>
            </a:r>
            <a:r>
              <a:rPr lang="it-IT" sz="1600" dirty="0">
                <a:cs typeface="Times New Roman" panose="02020603050405020304" pitchFamily="18" charset="0"/>
              </a:rPr>
              <a:t> (</a:t>
            </a:r>
            <a:r>
              <a:rPr lang="it-IT" sz="1200" dirty="0">
                <a:cs typeface="Times New Roman" panose="02020603050405020304" pitchFamily="18" charset="0"/>
              </a:rPr>
              <a:t>Fondazione </a:t>
            </a:r>
            <a:r>
              <a:rPr lang="it-IT" sz="1200" dirty="0" err="1">
                <a:cs typeface="Times New Roman" panose="02020603050405020304" pitchFamily="18" charset="0"/>
              </a:rPr>
              <a:t>Caritro</a:t>
            </a:r>
            <a:r>
              <a:rPr lang="it-IT" sz="1200" dirty="0">
                <a:cs typeface="Times New Roman" panose="02020603050405020304" pitchFamily="18" charset="0"/>
              </a:rPr>
              <a:t> and </a:t>
            </a:r>
            <a:r>
              <a:rPr lang="it-IT" sz="1200" dirty="0" err="1">
                <a:cs typeface="Times New Roman" panose="02020603050405020304" pitchFamily="18" charset="0"/>
              </a:rPr>
              <a:t>Univ</a:t>
            </a:r>
            <a:r>
              <a:rPr lang="it-IT" sz="1200" dirty="0">
                <a:cs typeface="Times New Roman" panose="02020603050405020304" pitchFamily="18" charset="0"/>
              </a:rPr>
              <a:t> of Trento</a:t>
            </a:r>
            <a:r>
              <a:rPr lang="it-IT" sz="1600" dirty="0">
                <a:cs typeface="Times New Roman" panose="02020603050405020304" pitchFamily="18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Member of the </a:t>
            </a:r>
            <a:r>
              <a:rPr lang="it-IT" sz="1600" dirty="0" err="1">
                <a:cs typeface="Times New Roman" panose="02020603050405020304" pitchFamily="18" charset="0"/>
              </a:rPr>
              <a:t>WebeWo</a:t>
            </a:r>
            <a:r>
              <a:rPr lang="it-IT" sz="1600" dirty="0">
                <a:cs typeface="Times New Roman" panose="02020603050405020304" pitchFamily="18" charset="0"/>
              </a:rPr>
              <a:t> LAB -&gt; </a:t>
            </a:r>
            <a:r>
              <a:rPr lang="it-IT" sz="1600" dirty="0" err="1">
                <a:cs typeface="Times New Roman" panose="02020603050405020304" pitchFamily="18" charset="0"/>
              </a:rPr>
              <a:t>Interdisciplinary</a:t>
            </a:r>
            <a:r>
              <a:rPr lang="it-IT" sz="1600" dirty="0">
                <a:cs typeface="Times New Roman" panose="02020603050405020304" pitchFamily="18" charset="0"/>
              </a:rPr>
              <a:t> lab (Law, </a:t>
            </a:r>
            <a:r>
              <a:rPr lang="it-IT" sz="1600" dirty="0" err="1">
                <a:cs typeface="Times New Roman" panose="02020603050405020304" pitchFamily="18" charset="0"/>
              </a:rPr>
              <a:t>Psychology</a:t>
            </a:r>
            <a:r>
              <a:rPr lang="it-IT" sz="1600" dirty="0"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cs typeface="Times New Roman" panose="02020603050405020304" pitchFamily="18" charset="0"/>
              </a:rPr>
              <a:t>Sociology</a:t>
            </a:r>
            <a:r>
              <a:rPr lang="it-IT" sz="1600" dirty="0">
                <a:cs typeface="Times New Roman" panose="02020603050405020304" pitchFamily="18" charset="0"/>
              </a:rPr>
              <a:t>) </a:t>
            </a:r>
            <a:r>
              <a:rPr lang="it-IT" sz="1600" dirty="0" err="1">
                <a:cs typeface="Times New Roman" panose="02020603050405020304" pitchFamily="18" charset="0"/>
              </a:rPr>
              <a:t>that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aims</a:t>
            </a:r>
            <a:r>
              <a:rPr lang="it-IT" sz="1600" dirty="0">
                <a:cs typeface="Times New Roman" panose="02020603050405020304" pitchFamily="18" charset="0"/>
              </a:rPr>
              <a:t> to study </a:t>
            </a:r>
            <a:r>
              <a:rPr lang="it-IT" sz="1600" dirty="0" err="1">
                <a:cs typeface="Times New Roman" panose="02020603050405020304" pitchFamily="18" charset="0"/>
              </a:rPr>
              <a:t>interventions</a:t>
            </a:r>
            <a:r>
              <a:rPr lang="it-IT" sz="1600" dirty="0"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cs typeface="Times New Roman" panose="02020603050405020304" pitchFamily="18" charset="0"/>
              </a:rPr>
              <a:t>antecedents</a:t>
            </a:r>
            <a:r>
              <a:rPr lang="it-IT" sz="1600" dirty="0">
                <a:cs typeface="Times New Roman" panose="02020603050405020304" pitchFamily="18" charset="0"/>
              </a:rPr>
              <a:t>, and </a:t>
            </a:r>
            <a:r>
              <a:rPr lang="it-IT" sz="1600" dirty="0" err="1">
                <a:cs typeface="Times New Roman" panose="02020603050405020304" pitchFamily="18" charset="0"/>
              </a:rPr>
              <a:t>outcomes</a:t>
            </a:r>
            <a:r>
              <a:rPr lang="it-IT" sz="1600" dirty="0">
                <a:cs typeface="Times New Roman" panose="02020603050405020304" pitchFamily="18" charset="0"/>
              </a:rPr>
              <a:t> of </a:t>
            </a:r>
            <a:r>
              <a:rPr lang="it-IT" sz="1600" dirty="0" err="1">
                <a:cs typeface="Times New Roman" panose="02020603050405020304" pitchFamily="18" charset="0"/>
              </a:rPr>
              <a:t>well-being</a:t>
            </a:r>
            <a:r>
              <a:rPr lang="it-IT" sz="1600" dirty="0"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cs typeface="Times New Roman" panose="02020603050405020304" pitchFamily="18" charset="0"/>
              </a:rPr>
              <a:t>at</a:t>
            </a:r>
            <a:r>
              <a:rPr lang="it-IT" sz="1600" dirty="0">
                <a:cs typeface="Times New Roman" panose="02020603050405020304" pitchFamily="18" charset="0"/>
              </a:rPr>
              <a:t> work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sz="1600" dirty="0">
                <a:cs typeface="Times New Roman" panose="02020603050405020304" pitchFamily="18" charset="0"/>
              </a:rPr>
              <a:t>PRIN PNRR 2022 – P.I. of the project «</a:t>
            </a:r>
            <a:r>
              <a:rPr lang="en-US" sz="1600" i="1" dirty="0">
                <a:cs typeface="Times New Roman" panose="02020603050405020304" pitchFamily="18" charset="0"/>
              </a:rPr>
              <a:t>Loneliness, non-cognitive skills, and academic achievement in Junior High School: Assessment and intervention based on Big Data, longitudinal, and intensive methods</a:t>
            </a:r>
            <a:r>
              <a:rPr lang="it-IT" sz="1600" dirty="0">
                <a:cs typeface="Times New Roman" panose="02020603050405020304" pitchFamily="18" charset="0"/>
              </a:rPr>
              <a:t>»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More info at</a:t>
            </a:r>
            <a:endParaRPr lang="en-US" sz="1400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cs typeface="Times New Roman" panose="02020603050405020304" pitchFamily="18" charset="0"/>
                <a:hlinkClick r:id="rId2"/>
              </a:rPr>
              <a:t>https://webapps.unitn.it/du/it/Persona/PER0209265/Curriculum</a:t>
            </a:r>
            <a:r>
              <a:rPr lang="en-US" sz="1400" dirty="0"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EE5A7B-96C4-49C9-96E0-B9A5DE386C4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4244208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720450" y="1772816"/>
            <a:ext cx="1616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Equations</a:t>
            </a:r>
            <a:endParaRPr lang="it-IT" sz="2800" i="1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303717" y="2559135"/>
            <a:ext cx="407355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Γξ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b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X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44284FB-9A77-4ABB-8941-C14481AC4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F5ACD17-DBE2-44E5-8006-FAAC96383BF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80276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720450" y="1772816"/>
            <a:ext cx="1616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Equations</a:t>
            </a:r>
            <a:endParaRPr lang="it-IT" sz="2800" i="1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303717" y="2559135"/>
            <a:ext cx="40639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Γξ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69" y="4403577"/>
            <a:ext cx="4876800" cy="6572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7" name="Rettangolo 6"/>
          <p:cNvSpPr/>
          <p:nvPr/>
        </p:nvSpPr>
        <p:spPr>
          <a:xfrm>
            <a:off x="2304363" y="5408291"/>
            <a:ext cx="32422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ζ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it-IT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ζ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171EC389-BAD2-4757-A7A4-1C3AB099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B654CAA-11AF-4DB0-A8F9-7B4BEE460B2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8866135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720450" y="1772816"/>
            <a:ext cx="1616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Equations</a:t>
            </a:r>
            <a:endParaRPr lang="it-IT" sz="2800" i="1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303717" y="2559135"/>
            <a:ext cx="406553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Γξ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481" y="4077072"/>
            <a:ext cx="3533775" cy="123825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ttangolo 8"/>
          <p:cNvSpPr/>
          <p:nvPr/>
        </p:nvSpPr>
        <p:spPr>
          <a:xfrm>
            <a:off x="3491880" y="5448264"/>
            <a:ext cx="171072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9DDEC03-4F51-415F-A105-9B4B9FD4C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1FC88FA-38F4-4CA0-B635-D420CC125AA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1614912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823662" y="6453724"/>
            <a:ext cx="224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2012)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720450" y="1772816"/>
            <a:ext cx="1616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Equations</a:t>
            </a:r>
            <a:endParaRPr lang="it-IT" sz="2800" i="1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303717" y="2559135"/>
            <a:ext cx="40639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Γξ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endParaRPr lang="it-IT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767218" y="4966244"/>
            <a:ext cx="175560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it-IT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52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it-IT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it-IT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it-IT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841" y="3998765"/>
            <a:ext cx="3543300" cy="146685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7FC3DBE3-1AD0-43EE-BC99-48059BE6B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16D4B18-59D6-4DBC-B6E3-9CB2A81B869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980967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3261605" y="1809918"/>
            <a:ext cx="25337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Muthén’s</a:t>
            </a:r>
            <a:r>
              <a:rPr lang="it-IT" sz="2800" i="1" dirty="0"/>
              <a:t> Model</a:t>
            </a:r>
          </a:p>
        </p:txBody>
      </p:sp>
      <p:sp>
        <p:nvSpPr>
          <p:cNvPr id="12" name="Arc 51"/>
          <p:cNvSpPr>
            <a:spLocks/>
          </p:cNvSpPr>
          <p:nvPr/>
        </p:nvSpPr>
        <p:spPr bwMode="auto">
          <a:xfrm>
            <a:off x="620704" y="3186604"/>
            <a:ext cx="674687" cy="1884363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13" name="Ovale 12"/>
          <p:cNvSpPr/>
          <p:nvPr/>
        </p:nvSpPr>
        <p:spPr>
          <a:xfrm>
            <a:off x="896104" y="3047113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14" name="Arco 144"/>
          <p:cNvSpPr>
            <a:spLocks/>
          </p:cNvSpPr>
          <p:nvPr/>
        </p:nvSpPr>
        <p:spPr bwMode="auto">
          <a:xfrm rot="17479638">
            <a:off x="1401558" y="3556761"/>
            <a:ext cx="355946" cy="340505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5" name="Ovale 14"/>
          <p:cNvSpPr/>
          <p:nvPr/>
        </p:nvSpPr>
        <p:spPr>
          <a:xfrm>
            <a:off x="893134" y="4565308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16" name="Arco 144"/>
          <p:cNvSpPr>
            <a:spLocks/>
          </p:cNvSpPr>
          <p:nvPr/>
        </p:nvSpPr>
        <p:spPr bwMode="auto">
          <a:xfrm rot="10618822">
            <a:off x="1430886" y="4425503"/>
            <a:ext cx="355946" cy="340505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7" name="Rettangolo 16"/>
          <p:cNvSpPr/>
          <p:nvPr/>
        </p:nvSpPr>
        <p:spPr>
          <a:xfrm>
            <a:off x="484927" y="2337715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1</a:t>
            </a:r>
          </a:p>
        </p:txBody>
      </p:sp>
      <p:cxnSp>
        <p:nvCxnSpPr>
          <p:cNvPr id="18" name="Connettore 2 17"/>
          <p:cNvCxnSpPr>
            <a:stCxn id="13" idx="0"/>
            <a:endCxn id="17" idx="2"/>
          </p:cNvCxnSpPr>
          <p:nvPr/>
        </p:nvCxnSpPr>
        <p:spPr>
          <a:xfrm flipH="1" flipV="1">
            <a:off x="721487" y="2632831"/>
            <a:ext cx="588986" cy="4142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tangolo 18"/>
          <p:cNvSpPr/>
          <p:nvPr/>
        </p:nvSpPr>
        <p:spPr>
          <a:xfrm>
            <a:off x="1608182" y="2340096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</a:p>
        </p:txBody>
      </p:sp>
      <p:cxnSp>
        <p:nvCxnSpPr>
          <p:cNvPr id="20" name="Connettore 2 19"/>
          <p:cNvCxnSpPr>
            <a:stCxn id="13" idx="0"/>
            <a:endCxn id="19" idx="2"/>
          </p:cNvCxnSpPr>
          <p:nvPr/>
        </p:nvCxnSpPr>
        <p:spPr>
          <a:xfrm flipV="1">
            <a:off x="1310473" y="2635212"/>
            <a:ext cx="534269" cy="4119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tangolo 20"/>
          <p:cNvSpPr/>
          <p:nvPr/>
        </p:nvSpPr>
        <p:spPr>
          <a:xfrm>
            <a:off x="494272" y="5650083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</a:p>
        </p:txBody>
      </p:sp>
      <p:cxnSp>
        <p:nvCxnSpPr>
          <p:cNvPr id="22" name="Connettore 2 21"/>
          <p:cNvCxnSpPr>
            <a:stCxn id="15" idx="4"/>
            <a:endCxn id="21" idx="0"/>
          </p:cNvCxnSpPr>
          <p:nvPr/>
        </p:nvCxnSpPr>
        <p:spPr>
          <a:xfrm flipH="1">
            <a:off x="730832" y="5207353"/>
            <a:ext cx="576671" cy="4427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22"/>
          <p:cNvSpPr/>
          <p:nvPr/>
        </p:nvSpPr>
        <p:spPr>
          <a:xfrm>
            <a:off x="1614673" y="5673051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4</a:t>
            </a:r>
          </a:p>
        </p:txBody>
      </p:sp>
      <p:cxnSp>
        <p:nvCxnSpPr>
          <p:cNvPr id="24" name="Connettore 2 23"/>
          <p:cNvCxnSpPr>
            <a:stCxn id="15" idx="4"/>
            <a:endCxn id="23" idx="0"/>
          </p:cNvCxnSpPr>
          <p:nvPr/>
        </p:nvCxnSpPr>
        <p:spPr>
          <a:xfrm>
            <a:off x="1307503" y="5207353"/>
            <a:ext cx="543730" cy="4656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/>
          <p:cNvCxnSpPr>
            <a:stCxn id="13" idx="6"/>
            <a:endCxn id="35" idx="2"/>
          </p:cNvCxnSpPr>
          <p:nvPr/>
        </p:nvCxnSpPr>
        <p:spPr>
          <a:xfrm>
            <a:off x="1724841" y="3368136"/>
            <a:ext cx="2610211" cy="10031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/>
          <p:cNvSpPr txBox="1"/>
          <p:nvPr/>
        </p:nvSpPr>
        <p:spPr>
          <a:xfrm>
            <a:off x="1658008" y="1894985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cxnSp>
        <p:nvCxnSpPr>
          <p:cNvPr id="27" name="Connettore 2 26"/>
          <p:cNvCxnSpPr>
            <a:endCxn id="19" idx="0"/>
          </p:cNvCxnSpPr>
          <p:nvPr/>
        </p:nvCxnSpPr>
        <p:spPr>
          <a:xfrm flipH="1">
            <a:off x="1844742" y="2183017"/>
            <a:ext cx="6491" cy="1570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/>
          <p:cNvSpPr txBox="1"/>
          <p:nvPr/>
        </p:nvSpPr>
        <p:spPr>
          <a:xfrm>
            <a:off x="565324" y="1894985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cxnSp>
        <p:nvCxnSpPr>
          <p:cNvPr id="29" name="Connettore 2 28"/>
          <p:cNvCxnSpPr/>
          <p:nvPr/>
        </p:nvCxnSpPr>
        <p:spPr>
          <a:xfrm flipH="1">
            <a:off x="752058" y="2197290"/>
            <a:ext cx="6491" cy="1570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/>
          <p:cNvSpPr txBox="1"/>
          <p:nvPr/>
        </p:nvSpPr>
        <p:spPr>
          <a:xfrm>
            <a:off x="1645444" y="606215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31" name="CasellaDiTesto 30"/>
          <p:cNvSpPr txBox="1"/>
          <p:nvPr/>
        </p:nvSpPr>
        <p:spPr>
          <a:xfrm>
            <a:off x="552760" y="606215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cxnSp>
        <p:nvCxnSpPr>
          <p:cNvPr id="32" name="Connettore 2 31"/>
          <p:cNvCxnSpPr>
            <a:endCxn id="21" idx="2"/>
          </p:cNvCxnSpPr>
          <p:nvPr/>
        </p:nvCxnSpPr>
        <p:spPr>
          <a:xfrm flipH="1" flipV="1">
            <a:off x="730832" y="5945199"/>
            <a:ext cx="14990" cy="2389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/>
          <p:cNvCxnSpPr/>
          <p:nvPr/>
        </p:nvCxnSpPr>
        <p:spPr>
          <a:xfrm flipH="1" flipV="1">
            <a:off x="1840492" y="5985800"/>
            <a:ext cx="14990" cy="2389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/>
          <p:cNvCxnSpPr>
            <a:stCxn id="15" idx="6"/>
            <a:endCxn id="35" idx="2"/>
          </p:cNvCxnSpPr>
          <p:nvPr/>
        </p:nvCxnSpPr>
        <p:spPr>
          <a:xfrm flipV="1">
            <a:off x="1721871" y="4371251"/>
            <a:ext cx="2613181" cy="515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e 34"/>
          <p:cNvSpPr/>
          <p:nvPr/>
        </p:nvSpPr>
        <p:spPr>
          <a:xfrm>
            <a:off x="4335052" y="4050228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36" name="Rettangolo 35"/>
          <p:cNvSpPr/>
          <p:nvPr/>
        </p:nvSpPr>
        <p:spPr>
          <a:xfrm>
            <a:off x="3941311" y="5146027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5</a:t>
            </a:r>
          </a:p>
        </p:txBody>
      </p:sp>
      <p:cxnSp>
        <p:nvCxnSpPr>
          <p:cNvPr id="37" name="Connettore 2 36"/>
          <p:cNvCxnSpPr>
            <a:stCxn id="35" idx="4"/>
            <a:endCxn id="36" idx="0"/>
          </p:cNvCxnSpPr>
          <p:nvPr/>
        </p:nvCxnSpPr>
        <p:spPr>
          <a:xfrm flipH="1">
            <a:off x="4177871" y="4692273"/>
            <a:ext cx="571550" cy="453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ttangolo 37"/>
          <p:cNvSpPr/>
          <p:nvPr/>
        </p:nvSpPr>
        <p:spPr>
          <a:xfrm>
            <a:off x="5061712" y="5168995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6</a:t>
            </a:r>
          </a:p>
        </p:txBody>
      </p:sp>
      <p:cxnSp>
        <p:nvCxnSpPr>
          <p:cNvPr id="39" name="Connettore 2 38"/>
          <p:cNvCxnSpPr>
            <a:stCxn id="35" idx="4"/>
            <a:endCxn id="38" idx="0"/>
          </p:cNvCxnSpPr>
          <p:nvPr/>
        </p:nvCxnSpPr>
        <p:spPr>
          <a:xfrm>
            <a:off x="4749421" y="4692273"/>
            <a:ext cx="548851" cy="4767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/>
          <p:cNvSpPr txBox="1"/>
          <p:nvPr/>
        </p:nvSpPr>
        <p:spPr>
          <a:xfrm>
            <a:off x="5127178" y="553975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6</a:t>
            </a:r>
          </a:p>
        </p:txBody>
      </p:sp>
      <p:sp>
        <p:nvSpPr>
          <p:cNvPr id="41" name="CasellaDiTesto 40"/>
          <p:cNvSpPr txBox="1"/>
          <p:nvPr/>
        </p:nvSpPr>
        <p:spPr>
          <a:xfrm>
            <a:off x="3997373" y="552837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5</a:t>
            </a:r>
          </a:p>
        </p:txBody>
      </p:sp>
      <p:cxnSp>
        <p:nvCxnSpPr>
          <p:cNvPr id="42" name="Connettore 2 41"/>
          <p:cNvCxnSpPr>
            <a:endCxn id="36" idx="2"/>
          </p:cNvCxnSpPr>
          <p:nvPr/>
        </p:nvCxnSpPr>
        <p:spPr>
          <a:xfrm flipV="1">
            <a:off x="4177871" y="5441143"/>
            <a:ext cx="0" cy="2089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/>
          <p:cNvCxnSpPr>
            <a:endCxn id="38" idx="2"/>
          </p:cNvCxnSpPr>
          <p:nvPr/>
        </p:nvCxnSpPr>
        <p:spPr>
          <a:xfrm flipV="1">
            <a:off x="5298272" y="5464111"/>
            <a:ext cx="0" cy="2089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2 43"/>
          <p:cNvCxnSpPr>
            <a:endCxn id="35" idx="7"/>
          </p:cNvCxnSpPr>
          <p:nvPr/>
        </p:nvCxnSpPr>
        <p:spPr>
          <a:xfrm flipH="1">
            <a:off x="5042423" y="3819346"/>
            <a:ext cx="260099" cy="324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ttangolo 44"/>
          <p:cNvSpPr/>
          <p:nvPr/>
        </p:nvSpPr>
        <p:spPr>
          <a:xfrm>
            <a:off x="5179220" y="3542605"/>
            <a:ext cx="356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l-GR" b="1" dirty="0">
                <a:latin typeface="Times new roman" charset="0"/>
              </a:rPr>
              <a:t>ζ</a:t>
            </a:r>
            <a:r>
              <a:rPr lang="it-IT" b="1" baseline="-25000" dirty="0">
                <a:latin typeface="Times new roman" charset="0"/>
              </a:rPr>
              <a:t>3</a:t>
            </a:r>
            <a:endParaRPr lang="it-IT" b="1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Arco 144"/>
          <p:cNvSpPr>
            <a:spLocks/>
          </p:cNvSpPr>
          <p:nvPr/>
        </p:nvSpPr>
        <p:spPr bwMode="auto">
          <a:xfrm rot="8816544">
            <a:off x="1687939" y="1896350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47" name="Arco 144"/>
          <p:cNvSpPr>
            <a:spLocks/>
          </p:cNvSpPr>
          <p:nvPr/>
        </p:nvSpPr>
        <p:spPr bwMode="auto">
          <a:xfrm rot="8816544">
            <a:off x="606659" y="1921455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48" name="Rectangle 107"/>
          <p:cNvSpPr>
            <a:spLocks noChangeArrowheads="1"/>
          </p:cNvSpPr>
          <p:nvPr/>
        </p:nvSpPr>
        <p:spPr bwMode="auto">
          <a:xfrm>
            <a:off x="730832" y="1720967"/>
            <a:ext cx="35242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11</a:t>
            </a:r>
          </a:p>
        </p:txBody>
      </p:sp>
      <p:sp>
        <p:nvSpPr>
          <p:cNvPr id="49" name="Rectangle 107"/>
          <p:cNvSpPr>
            <a:spLocks noChangeArrowheads="1"/>
          </p:cNvSpPr>
          <p:nvPr/>
        </p:nvSpPr>
        <p:spPr bwMode="auto">
          <a:xfrm>
            <a:off x="1782174" y="1703345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22</a:t>
            </a:r>
          </a:p>
        </p:txBody>
      </p:sp>
      <p:sp>
        <p:nvSpPr>
          <p:cNvPr id="50" name="Arco 144"/>
          <p:cNvSpPr>
            <a:spLocks/>
          </p:cNvSpPr>
          <p:nvPr/>
        </p:nvSpPr>
        <p:spPr bwMode="auto">
          <a:xfrm rot="19472800">
            <a:off x="625753" y="6285330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51" name="Rectangle 107"/>
          <p:cNvSpPr>
            <a:spLocks noChangeArrowheads="1"/>
          </p:cNvSpPr>
          <p:nvPr/>
        </p:nvSpPr>
        <p:spPr bwMode="auto">
          <a:xfrm>
            <a:off x="584344" y="6464369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33</a:t>
            </a:r>
          </a:p>
        </p:txBody>
      </p:sp>
      <p:sp>
        <p:nvSpPr>
          <p:cNvPr id="52" name="Arco 144"/>
          <p:cNvSpPr>
            <a:spLocks/>
          </p:cNvSpPr>
          <p:nvPr/>
        </p:nvSpPr>
        <p:spPr bwMode="auto">
          <a:xfrm rot="19472800">
            <a:off x="1734962" y="6262136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53" name="Rectangle 107"/>
          <p:cNvSpPr>
            <a:spLocks noChangeArrowheads="1"/>
          </p:cNvSpPr>
          <p:nvPr/>
        </p:nvSpPr>
        <p:spPr bwMode="auto">
          <a:xfrm>
            <a:off x="1646400" y="6441175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44</a:t>
            </a:r>
          </a:p>
        </p:txBody>
      </p:sp>
      <p:sp>
        <p:nvSpPr>
          <p:cNvPr id="54" name="Arco 144"/>
          <p:cNvSpPr>
            <a:spLocks/>
          </p:cNvSpPr>
          <p:nvPr/>
        </p:nvSpPr>
        <p:spPr bwMode="auto">
          <a:xfrm rot="8816544">
            <a:off x="5233235" y="3505631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55" name="Rectangle 107"/>
          <p:cNvSpPr>
            <a:spLocks noChangeArrowheads="1"/>
          </p:cNvSpPr>
          <p:nvPr/>
        </p:nvSpPr>
        <p:spPr bwMode="auto">
          <a:xfrm>
            <a:off x="5327470" y="3312626"/>
            <a:ext cx="377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200" b="1" dirty="0">
                <a:latin typeface="Times new roman" charset="0"/>
              </a:rPr>
              <a:t>ψ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33</a:t>
            </a:r>
          </a:p>
        </p:txBody>
      </p:sp>
      <p:sp>
        <p:nvSpPr>
          <p:cNvPr id="56" name="Arco 144"/>
          <p:cNvSpPr>
            <a:spLocks/>
          </p:cNvSpPr>
          <p:nvPr/>
        </p:nvSpPr>
        <p:spPr bwMode="auto">
          <a:xfrm rot="19472800">
            <a:off x="4064073" y="5758080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57" name="Rectangle 107"/>
          <p:cNvSpPr>
            <a:spLocks noChangeArrowheads="1"/>
          </p:cNvSpPr>
          <p:nvPr/>
        </p:nvSpPr>
        <p:spPr bwMode="auto">
          <a:xfrm>
            <a:off x="4022664" y="5937119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55</a:t>
            </a:r>
          </a:p>
        </p:txBody>
      </p:sp>
      <p:sp>
        <p:nvSpPr>
          <p:cNvPr id="58" name="Arco 144"/>
          <p:cNvSpPr>
            <a:spLocks/>
          </p:cNvSpPr>
          <p:nvPr/>
        </p:nvSpPr>
        <p:spPr bwMode="auto">
          <a:xfrm rot="19472800">
            <a:off x="5224863" y="5759427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59" name="Rectangle 107"/>
          <p:cNvSpPr>
            <a:spLocks noChangeArrowheads="1"/>
          </p:cNvSpPr>
          <p:nvPr/>
        </p:nvSpPr>
        <p:spPr bwMode="auto">
          <a:xfrm>
            <a:off x="5183454" y="5938466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66</a:t>
            </a:r>
          </a:p>
        </p:txBody>
      </p:sp>
      <p:sp>
        <p:nvSpPr>
          <p:cNvPr id="60" name="Rettangolo 59"/>
          <p:cNvSpPr/>
          <p:nvPr/>
        </p:nvSpPr>
        <p:spPr>
          <a:xfrm>
            <a:off x="2631104" y="3626289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31</a:t>
            </a:r>
          </a:p>
        </p:txBody>
      </p:sp>
      <p:sp>
        <p:nvSpPr>
          <p:cNvPr id="61" name="Rettangolo 60"/>
          <p:cNvSpPr/>
          <p:nvPr/>
        </p:nvSpPr>
        <p:spPr>
          <a:xfrm>
            <a:off x="2557696" y="4450624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32</a:t>
            </a:r>
          </a:p>
        </p:txBody>
      </p:sp>
      <p:sp>
        <p:nvSpPr>
          <p:cNvPr id="62" name="Rectangle 107"/>
          <p:cNvSpPr>
            <a:spLocks noChangeArrowheads="1"/>
          </p:cNvSpPr>
          <p:nvPr/>
        </p:nvSpPr>
        <p:spPr bwMode="auto">
          <a:xfrm>
            <a:off x="693310" y="2698106"/>
            <a:ext cx="38484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altLang="it-IT" sz="1400" b="1" baseline="-25000" dirty="0">
                <a:latin typeface="Times New Roman" panose="02020603050405020304" pitchFamily="18" charset="0"/>
              </a:rPr>
              <a:t>11</a:t>
            </a:r>
          </a:p>
        </p:txBody>
      </p:sp>
      <p:sp>
        <p:nvSpPr>
          <p:cNvPr id="63" name="Rectangle 107"/>
          <p:cNvSpPr>
            <a:spLocks noChangeArrowheads="1"/>
          </p:cNvSpPr>
          <p:nvPr/>
        </p:nvSpPr>
        <p:spPr bwMode="auto">
          <a:xfrm>
            <a:off x="1611293" y="2746183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2</a:t>
            </a:r>
            <a:r>
              <a:rPr lang="it-IT" altLang="it-IT" sz="1400" b="1" baseline="-25000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64" name="Rectangle 107"/>
          <p:cNvSpPr>
            <a:spLocks noChangeArrowheads="1"/>
          </p:cNvSpPr>
          <p:nvPr/>
        </p:nvSpPr>
        <p:spPr bwMode="auto">
          <a:xfrm>
            <a:off x="620822" y="5216467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32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sp>
        <p:nvSpPr>
          <p:cNvPr id="65" name="Rectangle 107"/>
          <p:cNvSpPr>
            <a:spLocks noChangeArrowheads="1"/>
          </p:cNvSpPr>
          <p:nvPr/>
        </p:nvSpPr>
        <p:spPr bwMode="auto">
          <a:xfrm>
            <a:off x="1510915" y="5207353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42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sp>
        <p:nvSpPr>
          <p:cNvPr id="66" name="Rectangle 107"/>
          <p:cNvSpPr>
            <a:spLocks noChangeArrowheads="1"/>
          </p:cNvSpPr>
          <p:nvPr/>
        </p:nvSpPr>
        <p:spPr bwMode="auto">
          <a:xfrm>
            <a:off x="4087032" y="4709628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53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sp>
        <p:nvSpPr>
          <p:cNvPr id="67" name="Rectangle 107"/>
          <p:cNvSpPr>
            <a:spLocks noChangeArrowheads="1"/>
          </p:cNvSpPr>
          <p:nvPr/>
        </p:nvSpPr>
        <p:spPr bwMode="auto">
          <a:xfrm>
            <a:off x="4968062" y="4727027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63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cxnSp>
        <p:nvCxnSpPr>
          <p:cNvPr id="68" name="Connettore 2 67"/>
          <p:cNvCxnSpPr>
            <a:stCxn id="35" idx="6"/>
            <a:endCxn id="70" idx="2"/>
          </p:cNvCxnSpPr>
          <p:nvPr/>
        </p:nvCxnSpPr>
        <p:spPr>
          <a:xfrm>
            <a:off x="5163789" y="4371251"/>
            <a:ext cx="15218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ttangolo 68"/>
          <p:cNvSpPr/>
          <p:nvPr/>
        </p:nvSpPr>
        <p:spPr>
          <a:xfrm>
            <a:off x="5599964" y="4191288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43</a:t>
            </a:r>
          </a:p>
        </p:txBody>
      </p:sp>
      <p:sp>
        <p:nvSpPr>
          <p:cNvPr id="70" name="Ovale 69"/>
          <p:cNvSpPr/>
          <p:nvPr/>
        </p:nvSpPr>
        <p:spPr>
          <a:xfrm>
            <a:off x="6685668" y="4050228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71" name="Rettangolo 70"/>
          <p:cNvSpPr/>
          <p:nvPr/>
        </p:nvSpPr>
        <p:spPr>
          <a:xfrm>
            <a:off x="6291927" y="5146027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7</a:t>
            </a:r>
          </a:p>
        </p:txBody>
      </p:sp>
      <p:cxnSp>
        <p:nvCxnSpPr>
          <p:cNvPr id="72" name="Connettore 2 71"/>
          <p:cNvCxnSpPr>
            <a:stCxn id="70" idx="4"/>
            <a:endCxn id="71" idx="0"/>
          </p:cNvCxnSpPr>
          <p:nvPr/>
        </p:nvCxnSpPr>
        <p:spPr>
          <a:xfrm flipH="1">
            <a:off x="6528487" y="4692273"/>
            <a:ext cx="571550" cy="453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ttangolo 72"/>
          <p:cNvSpPr/>
          <p:nvPr/>
        </p:nvSpPr>
        <p:spPr>
          <a:xfrm>
            <a:off x="7412328" y="5168995"/>
            <a:ext cx="473120" cy="2951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8</a:t>
            </a:r>
          </a:p>
        </p:txBody>
      </p:sp>
      <p:cxnSp>
        <p:nvCxnSpPr>
          <p:cNvPr id="74" name="Connettore 2 73"/>
          <p:cNvCxnSpPr>
            <a:stCxn id="70" idx="4"/>
            <a:endCxn id="73" idx="0"/>
          </p:cNvCxnSpPr>
          <p:nvPr/>
        </p:nvCxnSpPr>
        <p:spPr>
          <a:xfrm>
            <a:off x="7100037" y="4692273"/>
            <a:ext cx="548851" cy="4767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asellaDiTesto 74"/>
          <p:cNvSpPr txBox="1"/>
          <p:nvPr/>
        </p:nvSpPr>
        <p:spPr>
          <a:xfrm>
            <a:off x="7477794" y="553975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8</a:t>
            </a:r>
          </a:p>
        </p:txBody>
      </p:sp>
      <p:sp>
        <p:nvSpPr>
          <p:cNvPr id="76" name="CasellaDiTesto 75"/>
          <p:cNvSpPr txBox="1"/>
          <p:nvPr/>
        </p:nvSpPr>
        <p:spPr>
          <a:xfrm>
            <a:off x="6347989" y="552837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dirty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it-IT" b="1" baseline="-25000" dirty="0">
                <a:latin typeface="Times New Roman" pitchFamily="18" charset="0"/>
                <a:cs typeface="Times New Roman" pitchFamily="18" charset="0"/>
              </a:rPr>
              <a:t>7</a:t>
            </a:r>
          </a:p>
        </p:txBody>
      </p:sp>
      <p:cxnSp>
        <p:nvCxnSpPr>
          <p:cNvPr id="77" name="Connettore 2 76"/>
          <p:cNvCxnSpPr>
            <a:endCxn id="71" idx="2"/>
          </p:cNvCxnSpPr>
          <p:nvPr/>
        </p:nvCxnSpPr>
        <p:spPr>
          <a:xfrm flipV="1">
            <a:off x="6528487" y="5441143"/>
            <a:ext cx="0" cy="2089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2 77"/>
          <p:cNvCxnSpPr>
            <a:endCxn id="73" idx="2"/>
          </p:cNvCxnSpPr>
          <p:nvPr/>
        </p:nvCxnSpPr>
        <p:spPr>
          <a:xfrm flipV="1">
            <a:off x="7648888" y="5464111"/>
            <a:ext cx="0" cy="2089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2 78"/>
          <p:cNvCxnSpPr>
            <a:endCxn id="70" idx="7"/>
          </p:cNvCxnSpPr>
          <p:nvPr/>
        </p:nvCxnSpPr>
        <p:spPr>
          <a:xfrm flipH="1">
            <a:off x="7393039" y="3819346"/>
            <a:ext cx="260099" cy="324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ttangolo 79"/>
          <p:cNvSpPr/>
          <p:nvPr/>
        </p:nvSpPr>
        <p:spPr>
          <a:xfrm>
            <a:off x="7529836" y="3542605"/>
            <a:ext cx="356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l-GR" b="1" dirty="0">
                <a:latin typeface="Times new roman" charset="0"/>
              </a:rPr>
              <a:t>ζ</a:t>
            </a:r>
            <a:r>
              <a:rPr lang="it-IT" b="1" baseline="-25000" dirty="0">
                <a:latin typeface="Times new roman" charset="0"/>
              </a:rPr>
              <a:t>4</a:t>
            </a:r>
            <a:endParaRPr lang="it-IT" b="1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1" name="Arco 144"/>
          <p:cNvSpPr>
            <a:spLocks/>
          </p:cNvSpPr>
          <p:nvPr/>
        </p:nvSpPr>
        <p:spPr bwMode="auto">
          <a:xfrm rot="8816544">
            <a:off x="7583851" y="3505631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82" name="Rectangle 107"/>
          <p:cNvSpPr>
            <a:spLocks noChangeArrowheads="1"/>
          </p:cNvSpPr>
          <p:nvPr/>
        </p:nvSpPr>
        <p:spPr bwMode="auto">
          <a:xfrm>
            <a:off x="7678086" y="3312626"/>
            <a:ext cx="377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200" b="1" dirty="0">
                <a:latin typeface="Times new roman" charset="0"/>
              </a:rPr>
              <a:t>ψ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44</a:t>
            </a:r>
          </a:p>
        </p:txBody>
      </p:sp>
      <p:sp>
        <p:nvSpPr>
          <p:cNvPr id="83" name="Arco 144"/>
          <p:cNvSpPr>
            <a:spLocks/>
          </p:cNvSpPr>
          <p:nvPr/>
        </p:nvSpPr>
        <p:spPr bwMode="auto">
          <a:xfrm rot="19472800">
            <a:off x="6414689" y="5758080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84" name="Rectangle 107"/>
          <p:cNvSpPr>
            <a:spLocks noChangeArrowheads="1"/>
          </p:cNvSpPr>
          <p:nvPr/>
        </p:nvSpPr>
        <p:spPr bwMode="auto">
          <a:xfrm>
            <a:off x="6373280" y="5937119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77</a:t>
            </a:r>
          </a:p>
        </p:txBody>
      </p:sp>
      <p:sp>
        <p:nvSpPr>
          <p:cNvPr id="85" name="Arco 144"/>
          <p:cNvSpPr>
            <a:spLocks/>
          </p:cNvSpPr>
          <p:nvPr/>
        </p:nvSpPr>
        <p:spPr bwMode="auto">
          <a:xfrm rot="19472800">
            <a:off x="7575479" y="5759427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86" name="Rectangle 107"/>
          <p:cNvSpPr>
            <a:spLocks noChangeArrowheads="1"/>
          </p:cNvSpPr>
          <p:nvPr/>
        </p:nvSpPr>
        <p:spPr bwMode="auto">
          <a:xfrm>
            <a:off x="7534070" y="5938466"/>
            <a:ext cx="351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t-IT" altLang="it-IT" sz="1200" b="1" dirty="0">
                <a:latin typeface="Symbol" panose="05050102010706020507" pitchFamily="18" charset="2"/>
                <a:cs typeface="Times New Roman" panose="02020603050405020304" pitchFamily="18" charset="0"/>
              </a:rPr>
              <a:t>q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87" name="Rectangle 107"/>
          <p:cNvSpPr>
            <a:spLocks noChangeArrowheads="1"/>
          </p:cNvSpPr>
          <p:nvPr/>
        </p:nvSpPr>
        <p:spPr bwMode="auto">
          <a:xfrm>
            <a:off x="6437648" y="4709628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74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sp>
        <p:nvSpPr>
          <p:cNvPr id="88" name="Rectangle 107"/>
          <p:cNvSpPr>
            <a:spLocks noChangeArrowheads="1"/>
          </p:cNvSpPr>
          <p:nvPr/>
        </p:nvSpPr>
        <p:spPr bwMode="auto">
          <a:xfrm>
            <a:off x="7318678" y="4727027"/>
            <a:ext cx="3914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400" b="1" dirty="0">
                <a:latin typeface="Times new roman" charset="0"/>
              </a:rPr>
              <a:t>λ</a:t>
            </a:r>
            <a:r>
              <a:rPr lang="it-IT" sz="1400" b="1" baseline="-25000" dirty="0">
                <a:latin typeface="Times New Roman" panose="02020603050405020304" pitchFamily="18" charset="0"/>
              </a:rPr>
              <a:t>84</a:t>
            </a:r>
            <a:endParaRPr lang="it-IT" altLang="it-IT" sz="1400" b="1" baseline="-25000" dirty="0">
              <a:latin typeface="Times New Roman" panose="02020603050405020304" pitchFamily="18" charset="0"/>
            </a:endParaRPr>
          </a:p>
        </p:txBody>
      </p:sp>
      <p:sp>
        <p:nvSpPr>
          <p:cNvPr id="89" name="Rectangle 107"/>
          <p:cNvSpPr>
            <a:spLocks noChangeArrowheads="1"/>
          </p:cNvSpPr>
          <p:nvPr/>
        </p:nvSpPr>
        <p:spPr bwMode="auto">
          <a:xfrm>
            <a:off x="1644383" y="4292775"/>
            <a:ext cx="377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200" b="1" dirty="0">
                <a:latin typeface="Times new roman" charset="0"/>
              </a:rPr>
              <a:t>ψ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22</a:t>
            </a:r>
          </a:p>
        </p:txBody>
      </p:sp>
      <p:sp>
        <p:nvSpPr>
          <p:cNvPr id="90" name="Rectangle 107"/>
          <p:cNvSpPr>
            <a:spLocks noChangeArrowheads="1"/>
          </p:cNvSpPr>
          <p:nvPr/>
        </p:nvSpPr>
        <p:spPr bwMode="auto">
          <a:xfrm>
            <a:off x="1676305" y="3683439"/>
            <a:ext cx="377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200" b="1" dirty="0">
                <a:latin typeface="Times new roman" charset="0"/>
              </a:rPr>
              <a:t>ψ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11</a:t>
            </a:r>
          </a:p>
        </p:txBody>
      </p:sp>
      <p:sp>
        <p:nvSpPr>
          <p:cNvPr id="91" name="Rectangle 107"/>
          <p:cNvSpPr>
            <a:spLocks noChangeArrowheads="1"/>
          </p:cNvSpPr>
          <p:nvPr/>
        </p:nvSpPr>
        <p:spPr bwMode="auto">
          <a:xfrm>
            <a:off x="323528" y="3911445"/>
            <a:ext cx="377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l-GR" sz="1200" b="1" dirty="0">
                <a:latin typeface="Times new roman" charset="0"/>
              </a:rPr>
              <a:t>ψ</a:t>
            </a:r>
            <a:r>
              <a:rPr lang="it-IT" altLang="it-IT" sz="1000" b="1" baseline="-25000" dirty="0">
                <a:latin typeface="Times New Roman" panose="02020603050405020304" pitchFamily="18" charset="0"/>
              </a:rPr>
              <a:t>12</a:t>
            </a:r>
          </a:p>
        </p:txBody>
      </p:sp>
      <p:pic>
        <p:nvPicPr>
          <p:cNvPr id="92" name="Immagine 91">
            <a:extLst>
              <a:ext uri="{FF2B5EF4-FFF2-40B4-BE49-F238E27FC236}">
                <a16:creationId xmlns:a16="http://schemas.microsoft.com/office/drawing/2014/main" id="{96FA6765-C45A-400B-BBE8-D9E70623D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3" name="CasellaDiTesto 92">
            <a:extLst>
              <a:ext uri="{FF2B5EF4-FFF2-40B4-BE49-F238E27FC236}">
                <a16:creationId xmlns:a16="http://schemas.microsoft.com/office/drawing/2014/main" id="{C66A48CB-A772-4B62-8224-EF9F6DF94E1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9188155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3261605" y="1809918"/>
            <a:ext cx="25337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Muthén’s</a:t>
            </a:r>
            <a:r>
              <a:rPr lang="it-IT" sz="2800" i="1" dirty="0"/>
              <a:t> Model</a:t>
            </a:r>
          </a:p>
        </p:txBody>
      </p:sp>
      <p:sp>
        <p:nvSpPr>
          <p:cNvPr id="92" name="CasellaDiTesto 91"/>
          <p:cNvSpPr txBox="1"/>
          <p:nvPr/>
        </p:nvSpPr>
        <p:spPr>
          <a:xfrm>
            <a:off x="2518164" y="2374213"/>
            <a:ext cx="4065537" cy="13849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Γξ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strike="sngStrike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b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</a:t>
            </a:r>
            <a:r>
              <a:rPr lang="it-IT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l-GR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it-IT" b="1" strike="sngStrike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l-GR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ξ</a:t>
            </a:r>
            <a:r>
              <a:rPr lang="it-IT" b="1" strike="sngStrike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endParaRPr lang="it-IT" b="1" strike="sngStri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CasellaDiTesto 92"/>
          <p:cNvSpPr txBox="1"/>
          <p:nvPr/>
        </p:nvSpPr>
        <p:spPr>
          <a:xfrm>
            <a:off x="2805330" y="3973016"/>
            <a:ext cx="3568606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CasellaDiTesto 93"/>
          <p:cNvSpPr txBox="1"/>
          <p:nvPr/>
        </p:nvSpPr>
        <p:spPr>
          <a:xfrm>
            <a:off x="2617392" y="5693296"/>
            <a:ext cx="3898824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            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ν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Βη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ζ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Measurement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l-G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it-IT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Λη</a:t>
            </a:r>
            <a:r>
              <a:rPr lang="it-IT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973325" y="5117104"/>
            <a:ext cx="2849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intercepts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70C2CC-B361-46A5-81E6-A88270C27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889FC56-3F37-4CD0-B6F2-1BC73038AF9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5422998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Formulation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3725902" y="1797765"/>
            <a:ext cx="1344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70C2CC-B361-46A5-81E6-A88270C27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CDC08AD0-9E14-485B-9F5D-52DAC82E6608}"/>
              </a:ext>
            </a:extLst>
          </p:cNvPr>
          <p:cNvSpPr/>
          <p:nvPr/>
        </p:nvSpPr>
        <p:spPr>
          <a:xfrm>
            <a:off x="285750" y="2564904"/>
            <a:ext cx="84656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Draw a SEM or find it in a publication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Specify which are the measurement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Specify the “type/s” of measurement model (i.e., total disaggregation, partial disaggregation, total aggregation with reliability correction)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Specify what is the structural model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5A718E7-61BF-4D37-AD8A-1E70B75A2CF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0395987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Identification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formulation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identification</a:t>
            </a:r>
            <a:r>
              <a:rPr lang="en-US" dirty="0"/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estimation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Estimate model parameters and generate fitting function. Various estimation methods are available for SEM (e.g., ML, WLS, Bayes,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ecc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evaluation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modification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8C5238B-AAA2-49F6-A391-DE2178F14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E3D8583-BC0B-4A28-89E0-7E32B0D7E5B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8127184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Identification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3642850" y="1809918"/>
            <a:ext cx="18652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Parameters</a:t>
            </a:r>
            <a:endParaRPr lang="it-IT" sz="2800" i="1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852936"/>
            <a:ext cx="76683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identification concerns whether a unique value for each and every unknown parameter can be estimated from the observed data (Wang &amp; Wang, 2012, p. 11).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be: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FIXED: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forced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assume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specific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such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 or 1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CONSTRAINED: to be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FREE: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estimated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the model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B802219-59EF-46F2-A2A2-5DC4FDE0A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C453641-439A-4052-88D3-CB2E6B144B5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7851964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Identification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987824" y="1809918"/>
            <a:ext cx="3103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Degrees</a:t>
            </a:r>
            <a:r>
              <a:rPr lang="it-IT" sz="2800" i="1" dirty="0"/>
              <a:t> of </a:t>
            </a:r>
            <a:r>
              <a:rPr lang="it-IT" sz="2800" i="1" dirty="0" err="1"/>
              <a:t>Freedom</a:t>
            </a:r>
            <a:endParaRPr lang="it-IT" sz="2800" i="1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852936"/>
            <a:ext cx="7668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+ 1)]/2 – NFP &gt; 0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observed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NFP =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free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el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178017"/>
              </p:ext>
            </p:extLst>
          </p:nvPr>
        </p:nvGraphicFramePr>
        <p:xfrm>
          <a:off x="398091" y="4296064"/>
          <a:ext cx="8229600" cy="1543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1905242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7725030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1372530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97668582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769534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79532294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99346527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4293568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4100637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1.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2.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3.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4.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5.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6.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7.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8.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9405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1. y</a:t>
                      </a:r>
                      <a:r>
                        <a:rPr lang="it-IT" sz="1100" baseline="-25000">
                          <a:effectLst/>
                        </a:rPr>
                        <a:t>1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Var(y</a:t>
                      </a:r>
                      <a:r>
                        <a:rPr lang="it-IT" sz="1100" baseline="-25000">
                          <a:effectLst/>
                        </a:rPr>
                        <a:t>1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4974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 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1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Var(y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86059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3. </a:t>
                      </a:r>
                      <a:r>
                        <a:rPr lang="en-US" sz="1100">
                          <a:effectLst/>
                        </a:rPr>
                        <a:t>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1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Var(y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86296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4. </a:t>
                      </a:r>
                      <a:r>
                        <a:rPr lang="en-US" sz="1100">
                          <a:effectLst/>
                        </a:rPr>
                        <a:t>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1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Var(y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0892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5. </a:t>
                      </a:r>
                      <a:r>
                        <a:rPr lang="en-US" sz="1100">
                          <a:effectLst/>
                        </a:rPr>
                        <a:t>y</a:t>
                      </a:r>
                      <a:r>
                        <a:rPr lang="en-US" sz="1100" baseline="-25000">
                          <a:effectLst/>
                        </a:rPr>
                        <a:t>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r>
                        <a:rPr lang="it-IT" sz="1100">
                          <a:effectLst/>
                        </a:rPr>
                        <a:t>ov(y</a:t>
                      </a:r>
                      <a:r>
                        <a:rPr lang="it-IT" sz="1100" baseline="-25000">
                          <a:effectLst/>
                        </a:rPr>
                        <a:t>1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2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3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4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Var(y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8046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6.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1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2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3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4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Var(y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70224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7.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1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2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3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4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5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Cov(y</a:t>
                      </a:r>
                      <a:r>
                        <a:rPr lang="it-IT" sz="1100" baseline="-25000">
                          <a:effectLst/>
                        </a:rPr>
                        <a:t>6</a:t>
                      </a:r>
                      <a:r>
                        <a:rPr lang="it-IT" sz="1100">
                          <a:effectLst/>
                        </a:rPr>
                        <a:t> 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Var(y</a:t>
                      </a:r>
                      <a:r>
                        <a:rPr lang="it-IT" sz="1100" baseline="-25000">
                          <a:effectLst/>
                        </a:rPr>
                        <a:t>7</a:t>
                      </a:r>
                      <a:r>
                        <a:rPr lang="it-IT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0591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8.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1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3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4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5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6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Cov(y</a:t>
                      </a:r>
                      <a:r>
                        <a:rPr lang="en-US" sz="1100" baseline="-25000">
                          <a:effectLst/>
                        </a:rPr>
                        <a:t>7</a:t>
                      </a:r>
                      <a:r>
                        <a:rPr lang="en-US" sz="1100">
                          <a:effectLst/>
                        </a:rPr>
                        <a:t> y</a:t>
                      </a:r>
                      <a:r>
                        <a:rPr lang="en-US" sz="1100" baseline="-25000">
                          <a:effectLst/>
                        </a:rPr>
                        <a:t>8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Var</a:t>
                      </a:r>
                      <a:r>
                        <a:rPr lang="en-US" sz="1100" dirty="0">
                          <a:effectLst/>
                        </a:rPr>
                        <a:t>(y</a:t>
                      </a:r>
                      <a:r>
                        <a:rPr lang="en-US" sz="1100" baseline="-25000" dirty="0">
                          <a:effectLst/>
                        </a:rPr>
                        <a:t>8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1560555"/>
                  </a:ext>
                </a:extLst>
              </a:tr>
            </a:tbl>
          </a:graphicData>
        </a:graphic>
      </p:graphicFrame>
      <p:sp>
        <p:nvSpPr>
          <p:cNvPr id="12" name="CasellaDiTesto 11"/>
          <p:cNvSpPr txBox="1"/>
          <p:nvPr/>
        </p:nvSpPr>
        <p:spPr>
          <a:xfrm>
            <a:off x="773547" y="6116589"/>
            <a:ext cx="7668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 with 8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observed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(8*9)/2 = 36 non-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redundant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elements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NFP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could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up to 35.</a:t>
            </a:r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C6B06DA8-0921-4FDB-8F47-C8016C96C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0A4CFB7-9FAE-47BA-8E55-6CCB8CD84389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23448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96752"/>
            <a:ext cx="8286808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Who Are You?</a:t>
            </a:r>
          </a:p>
          <a:p>
            <a:pPr algn="ctr"/>
            <a:endParaRPr lang="en-US" sz="1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….please, introduce your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acquired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expectations about this course….. and the PhD in general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This is useful to start creating a collaborative, positive, and multidisciplinary organizational climate…</a:t>
            </a:r>
          </a:p>
          <a:p>
            <a:pPr algn="ctr"/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EE5A7B-96C4-49C9-96E0-B9A5DE386C4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714415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Identification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987824" y="1809918"/>
            <a:ext cx="2949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Other</a:t>
            </a:r>
            <a:r>
              <a:rPr lang="it-IT" sz="2800" i="1" dirty="0"/>
              <a:t> </a:t>
            </a:r>
            <a:r>
              <a:rPr lang="it-IT" sz="2800" i="1" dirty="0" err="1"/>
              <a:t>assumptions</a:t>
            </a:r>
            <a:endParaRPr lang="it-IT" sz="2800" i="1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852936"/>
            <a:ext cx="7668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assumptioms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ensuring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Bollen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1989),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important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model must be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recursive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nonrecursive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model with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loops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Rigdon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1995):</a:t>
            </a:r>
          </a:p>
        </p:txBody>
      </p:sp>
      <p:grpSp>
        <p:nvGrpSpPr>
          <p:cNvPr id="20" name="Gruppo 19"/>
          <p:cNvGrpSpPr/>
          <p:nvPr/>
        </p:nvGrpSpPr>
        <p:grpSpPr>
          <a:xfrm>
            <a:off x="2411760" y="4653136"/>
            <a:ext cx="4322090" cy="648003"/>
            <a:chOff x="1943063" y="4653136"/>
            <a:chExt cx="4322090" cy="648003"/>
          </a:xfrm>
        </p:grpSpPr>
        <p:sp>
          <p:nvSpPr>
            <p:cNvPr id="13" name="Ovale 12"/>
            <p:cNvSpPr/>
            <p:nvPr/>
          </p:nvSpPr>
          <p:spPr>
            <a:xfrm>
              <a:off x="1943063" y="4653136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14" name="Connettore 2 13"/>
            <p:cNvCxnSpPr>
              <a:stCxn id="13" idx="7"/>
              <a:endCxn id="15" idx="1"/>
            </p:cNvCxnSpPr>
            <p:nvPr/>
          </p:nvCxnSpPr>
          <p:spPr>
            <a:xfrm>
              <a:off x="2650434" y="4747161"/>
              <a:ext cx="2907348" cy="595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e 14"/>
            <p:cNvSpPr/>
            <p:nvPr/>
          </p:nvSpPr>
          <p:spPr>
            <a:xfrm>
              <a:off x="5436416" y="4659094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cxnSp>
          <p:nvCxnSpPr>
            <p:cNvPr id="17" name="Connettore 2 16"/>
            <p:cNvCxnSpPr>
              <a:stCxn id="13" idx="5"/>
              <a:endCxn id="15" idx="3"/>
            </p:cNvCxnSpPr>
            <p:nvPr/>
          </p:nvCxnSpPr>
          <p:spPr>
            <a:xfrm>
              <a:off x="2650434" y="5201156"/>
              <a:ext cx="2907348" cy="5958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Immagine 15">
            <a:extLst>
              <a:ext uri="{FF2B5EF4-FFF2-40B4-BE49-F238E27FC236}">
                <a16:creationId xmlns:a16="http://schemas.microsoft.com/office/drawing/2014/main" id="{593CBC29-0FE2-434A-89E8-646F3BE7B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B4378B4-0F10-4484-B117-EB7B0456E5F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3525327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/>
          <p:cNvSpPr txBox="1"/>
          <p:nvPr/>
        </p:nvSpPr>
        <p:spPr>
          <a:xfrm>
            <a:off x="3725902" y="1797765"/>
            <a:ext cx="1344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70C2CC-B361-46A5-81E6-A88270C27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CDC08AD0-9E14-485B-9F5D-52DAC82E6608}"/>
              </a:ext>
            </a:extLst>
          </p:cNvPr>
          <p:cNvSpPr/>
          <p:nvPr/>
        </p:nvSpPr>
        <p:spPr>
          <a:xfrm>
            <a:off x="285750" y="2564904"/>
            <a:ext cx="84656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On your previous SEM (or another 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the maximum number of possible free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 some fixed and free parameters (and constrained, if there are)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78B6A24-6F39-4808-9491-B1A18AEFAE93}"/>
              </a:ext>
            </a:extLst>
          </p:cNvPr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Identification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F13ED6A-F4E9-41A4-858B-B2C8B95D74A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067536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formulation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identification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estimation</a:t>
            </a:r>
            <a:r>
              <a:rPr lang="en-US" dirty="0"/>
              <a:t> Estimate model parameters and generate fitting function. Various estimation methods are available for SEM (e.g., ML, WLS, Bayes, </a:t>
            </a:r>
            <a:r>
              <a:rPr lang="en-US" dirty="0" err="1"/>
              <a:t>ecc</a:t>
            </a:r>
            <a:r>
              <a:rPr lang="en-US" dirty="0"/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evaluation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modification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A4186F0-7A94-4572-9E42-953D895DC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5C21A77-CBF1-4812-ACA5-5AD403650AF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415531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060848"/>
            <a:ext cx="76683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 of SEM models is different from that of multiple regressions.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Instead of minimizing the discrepancies between the fitted and observed values of the response variable [i.e.,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cy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ŷ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)], SEM estimation procedures minimize the residuals that are differences between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variances/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variances/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estimated from the model. (Wang &amp; Wang, 2012, p. 14).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ctr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Given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population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variances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covariances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matrix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unkown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replaced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the </a:t>
            </a:r>
            <a:r>
              <a:rPr lang="it-IT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variances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covariances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matrix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(S)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so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hypothesis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=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15BB717-A957-4F93-9540-E1797CFEA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556F93-51CD-4A17-8353-7097A15FA18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2780634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060848"/>
            <a:ext cx="7668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several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estimators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common procedure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use of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Likelihood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2996952"/>
            <a:ext cx="5934075" cy="4286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CasellaDiTesto 4"/>
          <p:cNvSpPr txBox="1"/>
          <p:nvPr/>
        </p:nvSpPr>
        <p:spPr>
          <a:xfrm>
            <a:off x="6588224" y="3425577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Bollen</a:t>
            </a:r>
            <a:r>
              <a:rPr lang="it-IT" dirty="0"/>
              <a:t>, 1989, p. 107)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737827" y="4077072"/>
            <a:ext cx="79775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1)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chi-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distributed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{[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p(p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+ 1)]/2 – NFP},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sample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value of the fitting function evaluated at the final estimates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Bollen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1989, p. 110).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hypothesis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chi-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 =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should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 a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significant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chi-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expect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significant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differeces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 and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C4E59A5D-1AE0-4B3F-9FAF-08129392D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15B0B53-AA9B-45E8-9D16-23EA47F8B18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7984333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985511"/>
            <a:ext cx="7162800" cy="9144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37" y="3073127"/>
            <a:ext cx="7115175" cy="1724025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799" y="5183088"/>
            <a:ext cx="4467225" cy="838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sp>
        <p:nvSpPr>
          <p:cNvPr id="15" name="CasellaDiTesto 14"/>
          <p:cNvSpPr txBox="1"/>
          <p:nvPr/>
        </p:nvSpPr>
        <p:spPr>
          <a:xfrm>
            <a:off x="6145839" y="6237312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Bollen</a:t>
            </a:r>
            <a:r>
              <a:rPr lang="it-IT" dirty="0"/>
              <a:t> (1989, p. 263-265)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6978D48-3FDC-4985-BAD0-1CD3CDEA7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DB41F2-2DF3-4FC0-866A-205FF9D2DC9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980850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2212929" y="1809918"/>
            <a:ext cx="4735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Example</a:t>
            </a:r>
            <a:r>
              <a:rPr lang="it-IT" sz="2800" i="1" dirty="0"/>
              <a:t> from an </a:t>
            </a:r>
            <a:r>
              <a:rPr lang="it-IT" sz="2800" i="1" dirty="0" err="1"/>
              <a:t>Mplus</a:t>
            </a:r>
            <a:r>
              <a:rPr lang="it-IT" sz="2800" i="1" dirty="0"/>
              <a:t> Output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2674461"/>
            <a:ext cx="3990975" cy="38195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Connettore 2 16"/>
          <p:cNvCxnSpPr>
            <a:stCxn id="21" idx="1"/>
          </p:cNvCxnSpPr>
          <p:nvPr/>
        </p:nvCxnSpPr>
        <p:spPr>
          <a:xfrm flipH="1" flipV="1">
            <a:off x="4250750" y="4507630"/>
            <a:ext cx="753298" cy="261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/>
          <p:cNvSpPr txBox="1"/>
          <p:nvPr/>
        </p:nvSpPr>
        <p:spPr>
          <a:xfrm>
            <a:off x="5037266" y="3851176"/>
            <a:ext cx="3554114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it-IT" sz="1400" dirty="0"/>
              <a:t>Log-</a:t>
            </a:r>
            <a:r>
              <a:rPr lang="it-IT" sz="1400" dirty="0" err="1"/>
              <a:t>Likelihood</a:t>
            </a:r>
            <a:r>
              <a:rPr lang="it-IT" sz="1400" dirty="0"/>
              <a:t> for </a:t>
            </a:r>
            <a:r>
              <a:rPr lang="it-IT" sz="1400" dirty="0" err="1"/>
              <a:t>my</a:t>
            </a:r>
            <a:r>
              <a:rPr lang="it-IT" sz="1400" dirty="0"/>
              <a:t> </a:t>
            </a:r>
            <a:r>
              <a:rPr lang="it-IT" sz="1400" dirty="0" err="1"/>
              <a:t>specified</a:t>
            </a:r>
            <a:r>
              <a:rPr lang="it-IT" sz="1400" dirty="0"/>
              <a:t> model (log </a:t>
            </a:r>
            <a:r>
              <a:rPr lang="it-IT" sz="1400" i="1" dirty="0"/>
              <a:t>L</a:t>
            </a:r>
            <a:r>
              <a:rPr lang="it-IT" sz="1400" baseline="-25000" dirty="0"/>
              <a:t>0</a:t>
            </a:r>
            <a:r>
              <a:rPr lang="it-IT" sz="1400" dirty="0"/>
              <a:t>)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5004048" y="4507630"/>
            <a:ext cx="4106734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it-IT" sz="1400" dirty="0"/>
              <a:t>Log-</a:t>
            </a:r>
            <a:r>
              <a:rPr lang="it-IT" sz="1400" dirty="0" err="1"/>
              <a:t>Likelihood</a:t>
            </a:r>
            <a:r>
              <a:rPr lang="it-IT" sz="1400" dirty="0"/>
              <a:t> for the </a:t>
            </a:r>
            <a:r>
              <a:rPr lang="it-IT" sz="1400" dirty="0" err="1"/>
              <a:t>saturated</a:t>
            </a:r>
            <a:r>
              <a:rPr lang="it-IT" sz="1400" dirty="0"/>
              <a:t> model (log </a:t>
            </a:r>
            <a:r>
              <a:rPr lang="it-IT" sz="1400" i="1" dirty="0"/>
              <a:t>L</a:t>
            </a:r>
            <a:r>
              <a:rPr lang="it-IT" sz="1400" baseline="-25000" dirty="0"/>
              <a:t>1</a:t>
            </a:r>
            <a:r>
              <a:rPr lang="it-IT" sz="1400" dirty="0"/>
              <a:t>), </a:t>
            </a:r>
            <a:r>
              <a:rPr lang="it-IT" sz="1400" dirty="0" err="1"/>
              <a:t>namely</a:t>
            </a:r>
            <a:r>
              <a:rPr lang="it-IT" sz="1400" dirty="0"/>
              <a:t> for the model in </a:t>
            </a:r>
            <a:r>
              <a:rPr lang="it-IT" sz="1400" dirty="0" err="1"/>
              <a:t>which</a:t>
            </a:r>
            <a:r>
              <a:rPr lang="it-IT" sz="1400" dirty="0"/>
              <a:t> 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= </a:t>
            </a:r>
            <a:r>
              <a:rPr lang="el-G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26" name="Immagin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716" y="5510303"/>
            <a:ext cx="2619375" cy="333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7" name="Connettore 2 26"/>
          <p:cNvCxnSpPr/>
          <p:nvPr/>
        </p:nvCxnSpPr>
        <p:spPr>
          <a:xfrm flipH="1">
            <a:off x="4283968" y="5843678"/>
            <a:ext cx="1346882" cy="249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2 3"/>
          <p:cNvCxnSpPr>
            <a:stCxn id="20" idx="1"/>
          </p:cNvCxnSpPr>
          <p:nvPr/>
        </p:nvCxnSpPr>
        <p:spPr>
          <a:xfrm flipH="1">
            <a:off x="4283968" y="4005065"/>
            <a:ext cx="753298" cy="216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/>
          <p:cNvSpPr txBox="1"/>
          <p:nvPr/>
        </p:nvSpPr>
        <p:spPr>
          <a:xfrm>
            <a:off x="5580112" y="6381328"/>
            <a:ext cx="34918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Model from Perinelli, </a:t>
            </a:r>
            <a:r>
              <a:rPr lang="it-IT" sz="1000" dirty="0" err="1"/>
              <a:t>Alessandri</a:t>
            </a:r>
            <a:r>
              <a:rPr lang="it-IT" sz="1000" dirty="0"/>
              <a:t>, </a:t>
            </a:r>
            <a:r>
              <a:rPr lang="it-IT" sz="1000" dirty="0" err="1"/>
              <a:t>Cepale</a:t>
            </a:r>
            <a:r>
              <a:rPr lang="it-IT" sz="1000" dirty="0"/>
              <a:t>, &amp; </a:t>
            </a:r>
            <a:r>
              <a:rPr lang="it-IT" sz="1000" dirty="0" err="1"/>
              <a:t>Fraccaroli</a:t>
            </a:r>
            <a:r>
              <a:rPr lang="it-IT" sz="1000" dirty="0"/>
              <a:t> (2022)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E1016A9-ED67-4409-AE4F-277D8F6BC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4A47762-2F2B-43BD-9F84-05172CDE580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355172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/>
          <p:cNvSpPr txBox="1"/>
          <p:nvPr/>
        </p:nvSpPr>
        <p:spPr>
          <a:xfrm>
            <a:off x="3725902" y="1797765"/>
            <a:ext cx="1344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70C2CC-B361-46A5-81E6-A88270C27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CDC08AD0-9E14-485B-9F5D-52DAC82E6608}"/>
              </a:ext>
            </a:extLst>
          </p:cNvPr>
          <p:cNvSpPr/>
          <p:nvPr/>
        </p:nvSpPr>
        <p:spPr>
          <a:xfrm>
            <a:off x="285750" y="2564904"/>
            <a:ext cx="846569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Compute both chi-square statistics and degrees of freedom using the following information. </a:t>
            </a:r>
            <a:r>
              <a:rPr lang="en-US" b="1" dirty="0"/>
              <a:t>Pay attention!</a:t>
            </a:r>
            <a:r>
              <a:rPr lang="en-US" dirty="0"/>
              <a:t> Add the vector of means (for simplicity, again </a:t>
            </a:r>
            <a:r>
              <a:rPr lang="en-US" i="1" dirty="0">
                <a:solidFill>
                  <a:srgbClr val="FF0000"/>
                </a:solidFill>
              </a:rPr>
              <a:t>p</a:t>
            </a:r>
            <a:r>
              <a:rPr lang="en-US" dirty="0"/>
              <a:t>) to the computation of degrees of freedom, that is </a:t>
            </a:r>
            <a:r>
              <a:rPr lang="en-US" sz="2400" dirty="0"/>
              <a:t>{</a:t>
            </a:r>
            <a:r>
              <a:rPr lang="en-US" dirty="0"/>
              <a:t> {[</a:t>
            </a:r>
            <a:r>
              <a:rPr lang="it-IT" i="1" dirty="0">
                <a:cs typeface="Times New Roman" panose="02020603050405020304" pitchFamily="18" charset="0"/>
              </a:rPr>
              <a:t>p*</a:t>
            </a:r>
            <a:r>
              <a:rPr lang="it-IT" dirty="0">
                <a:cs typeface="Times New Roman" panose="02020603050405020304" pitchFamily="18" charset="0"/>
              </a:rPr>
              <a:t>(</a:t>
            </a:r>
            <a:r>
              <a:rPr lang="it-IT" i="1" dirty="0">
                <a:cs typeface="Times New Roman" panose="02020603050405020304" pitchFamily="18" charset="0"/>
              </a:rPr>
              <a:t>p </a:t>
            </a:r>
            <a:r>
              <a:rPr lang="it-IT" dirty="0">
                <a:cs typeface="Times New Roman" panose="02020603050405020304" pitchFamily="18" charset="0"/>
              </a:rPr>
              <a:t>+ 1)]/2} </a:t>
            </a:r>
            <a:r>
              <a:rPr lang="it-IT" dirty="0">
                <a:solidFill>
                  <a:srgbClr val="FF0000"/>
                </a:solidFill>
                <a:cs typeface="Times New Roman" panose="02020603050405020304" pitchFamily="18" charset="0"/>
              </a:rPr>
              <a:t>+ </a:t>
            </a:r>
            <a:r>
              <a:rPr lang="it-IT" i="1" dirty="0">
                <a:solidFill>
                  <a:srgbClr val="FF0000"/>
                </a:solidFill>
                <a:cs typeface="Times New Roman" panose="02020603050405020304" pitchFamily="18" charset="0"/>
              </a:rPr>
              <a:t>p </a:t>
            </a:r>
            <a:r>
              <a:rPr lang="it-IT" sz="2400" dirty="0">
                <a:cs typeface="Times New Roman" panose="02020603050405020304" pitchFamily="18" charset="0"/>
              </a:rPr>
              <a:t>}</a:t>
            </a:r>
            <a:r>
              <a:rPr lang="it-IT" dirty="0">
                <a:cs typeface="Times New Roman" panose="02020603050405020304" pitchFamily="18" charset="0"/>
              </a:rPr>
              <a:t> – NFP</a:t>
            </a:r>
            <a:endParaRPr lang="en-US" dirty="0"/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observed variables                     9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Free Parameters                       41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Loglikelihood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H0 Value                       -1406.522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H1 Value                       -1397.180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78B6A24-6F39-4808-9491-B1A18AEFAE93}"/>
              </a:ext>
            </a:extLst>
          </p:cNvPr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B0E716C-343D-446F-8C1F-A4FEF6286309}"/>
              </a:ext>
            </a:extLst>
          </p:cNvPr>
          <p:cNvSpPr txBox="1"/>
          <p:nvPr/>
        </p:nvSpPr>
        <p:spPr>
          <a:xfrm>
            <a:off x="5724128" y="6396335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Source: Model 3 from Avanzi, Perinelli et al. (2021, </a:t>
            </a:r>
            <a:r>
              <a:rPr lang="it-IT" sz="1200" i="1" dirty="0" err="1"/>
              <a:t>Anxiety</a:t>
            </a:r>
            <a:r>
              <a:rPr lang="it-IT" sz="1200" i="1" dirty="0"/>
              <a:t>, Stress, &amp; </a:t>
            </a:r>
            <a:r>
              <a:rPr lang="it-IT" sz="1200" i="1" dirty="0" err="1"/>
              <a:t>Coping</a:t>
            </a:r>
            <a:r>
              <a:rPr lang="it-IT" sz="1200" dirty="0"/>
              <a:t>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2784188-0A9C-40BA-AF9C-35B6BCC8C57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9545177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/>
          <p:cNvSpPr txBox="1"/>
          <p:nvPr/>
        </p:nvSpPr>
        <p:spPr>
          <a:xfrm>
            <a:off x="3725902" y="1797765"/>
            <a:ext cx="1344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70C2CC-B361-46A5-81E6-A88270C27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CDC08AD0-9E14-485B-9F5D-52DAC82E6608}"/>
              </a:ext>
            </a:extLst>
          </p:cNvPr>
          <p:cNvSpPr/>
          <p:nvPr/>
        </p:nvSpPr>
        <p:spPr>
          <a:xfrm>
            <a:off x="285750" y="2564904"/>
            <a:ext cx="846569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Compute both chi-square statistics and degrees of freedom using the following information. </a:t>
            </a:r>
            <a:r>
              <a:rPr lang="en-US" b="1" dirty="0"/>
              <a:t>Pay attention!</a:t>
            </a:r>
            <a:r>
              <a:rPr lang="en-US" dirty="0"/>
              <a:t> Add the vector of means (for simplicity, again </a:t>
            </a:r>
            <a:r>
              <a:rPr lang="en-US" i="1" dirty="0">
                <a:solidFill>
                  <a:srgbClr val="FF0000"/>
                </a:solidFill>
              </a:rPr>
              <a:t>p</a:t>
            </a:r>
            <a:r>
              <a:rPr lang="en-US" dirty="0"/>
              <a:t>) to the computation of degrees of freedom, that is </a:t>
            </a:r>
            <a:r>
              <a:rPr lang="en-US" sz="2400" dirty="0"/>
              <a:t>{</a:t>
            </a:r>
            <a:r>
              <a:rPr lang="en-US" dirty="0"/>
              <a:t> {[</a:t>
            </a:r>
            <a:r>
              <a:rPr lang="it-IT" i="1" dirty="0">
                <a:cs typeface="Times New Roman" panose="02020603050405020304" pitchFamily="18" charset="0"/>
              </a:rPr>
              <a:t>p*</a:t>
            </a:r>
            <a:r>
              <a:rPr lang="it-IT" dirty="0">
                <a:cs typeface="Times New Roman" panose="02020603050405020304" pitchFamily="18" charset="0"/>
              </a:rPr>
              <a:t>(</a:t>
            </a:r>
            <a:r>
              <a:rPr lang="it-IT" i="1" dirty="0">
                <a:cs typeface="Times New Roman" panose="02020603050405020304" pitchFamily="18" charset="0"/>
              </a:rPr>
              <a:t>p </a:t>
            </a:r>
            <a:r>
              <a:rPr lang="it-IT" dirty="0">
                <a:cs typeface="Times New Roman" panose="02020603050405020304" pitchFamily="18" charset="0"/>
              </a:rPr>
              <a:t>+ 1)]/2} </a:t>
            </a:r>
            <a:r>
              <a:rPr lang="it-IT" dirty="0">
                <a:solidFill>
                  <a:srgbClr val="FF0000"/>
                </a:solidFill>
                <a:cs typeface="Times New Roman" panose="02020603050405020304" pitchFamily="18" charset="0"/>
              </a:rPr>
              <a:t>+ </a:t>
            </a:r>
            <a:r>
              <a:rPr lang="it-IT" i="1" dirty="0">
                <a:solidFill>
                  <a:srgbClr val="FF0000"/>
                </a:solidFill>
                <a:cs typeface="Times New Roman" panose="02020603050405020304" pitchFamily="18" charset="0"/>
              </a:rPr>
              <a:t>p </a:t>
            </a:r>
            <a:r>
              <a:rPr lang="it-IT" sz="2400" dirty="0">
                <a:cs typeface="Times New Roman" panose="02020603050405020304" pitchFamily="18" charset="0"/>
              </a:rPr>
              <a:t>}</a:t>
            </a:r>
            <a:r>
              <a:rPr lang="it-IT" dirty="0">
                <a:cs typeface="Times New Roman" panose="02020603050405020304" pitchFamily="18" charset="0"/>
              </a:rPr>
              <a:t> – NFP</a:t>
            </a:r>
            <a:endParaRPr lang="en-US" dirty="0"/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observed variables                     9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Free Parameters                       41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Loglikelihood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H0 Value                       -1406.522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H1 Value                       -1397.180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Solution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Chi-square = (-2*-1406.522)+(2*-1397.180) = 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18.684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df = (((9*10)/2)+9)-41 = 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13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78B6A24-6F39-4808-9491-B1A18AEFAE93}"/>
              </a:ext>
            </a:extLst>
          </p:cNvPr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Estimation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B0E716C-343D-446F-8C1F-A4FEF6286309}"/>
              </a:ext>
            </a:extLst>
          </p:cNvPr>
          <p:cNvSpPr txBox="1"/>
          <p:nvPr/>
        </p:nvSpPr>
        <p:spPr>
          <a:xfrm>
            <a:off x="5724128" y="6396335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Source: Model 3 from Avanzi, Perinelli et al. (2021, </a:t>
            </a:r>
            <a:r>
              <a:rPr lang="it-IT" sz="1200" i="1" dirty="0" err="1"/>
              <a:t>Anxiety</a:t>
            </a:r>
            <a:r>
              <a:rPr lang="it-IT" sz="1200" i="1" dirty="0"/>
              <a:t>, Stress, &amp; </a:t>
            </a:r>
            <a:r>
              <a:rPr lang="it-IT" sz="1200" i="1" dirty="0" err="1"/>
              <a:t>Coping</a:t>
            </a:r>
            <a:r>
              <a:rPr lang="it-IT" sz="1200" dirty="0"/>
              <a:t>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2766131-9DE1-49B5-8DCF-29C5761473B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4042839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formulation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identification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estimation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Estimate model parameters and generate fitting function. Various estimation methods are available for SEM (e.g., ML, WLS, Bayes,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ecc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evaluation</a:t>
            </a:r>
            <a:r>
              <a:rPr lang="en-US" dirty="0"/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modification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9EAB66C-0951-49E2-B42A-7B18EB64C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4754E6F-5DA2-4C6A-AFE8-A0298690B9F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24393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96752"/>
            <a:ext cx="8286808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Schedule</a:t>
            </a:r>
          </a:p>
          <a:p>
            <a:pPr algn="ctr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Tx/>
              <a:buChar char="-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11 January 2024 – Aula 1</a:t>
            </a:r>
          </a:p>
          <a:p>
            <a:pPr marL="457200" indent="-457200">
              <a:buFontTx/>
              <a:buChar char="-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12       ‘‘        ‘‘    –     ‘‘</a:t>
            </a:r>
          </a:p>
          <a:p>
            <a:pPr marL="457200" indent="-457200">
              <a:buFontTx/>
              <a:buChar char="-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18       ‘‘        ‘‘    –     ‘‘</a:t>
            </a:r>
          </a:p>
          <a:p>
            <a:pPr marL="457200" indent="-457200">
              <a:buFontTx/>
              <a:buChar char="-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19       ‘‘        ‘‘    –     ‘‘</a:t>
            </a:r>
          </a:p>
          <a:p>
            <a:pPr marL="457200" indent="-457200">
              <a:buFontTx/>
              <a:buChar char="-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26       ‘‘        ‘‘    – Aula 11 (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Project Presentation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Your project for this PhD course will involve one of the following options: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 theoretical or practical argument focusing on a Structural Equation Modeling (SEM) technique (e.g., mediation with SEM, Longitudinal SEM, Latent Growth Modeling, etc.)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 examination and discussion of one or more articles that report SEM findings.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Data analysis using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or R. You have the flexibility to choose whether to analyze your own dataset, an open-access dataset, or a simulated dataset.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Hypothesize a SEM pipeline – from Model Formulation to Model Evaluation – accompanied by hypothetical codes (in R or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)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EE5A7B-96C4-49C9-96E0-B9A5DE386C4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7306635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37828" y="2060848"/>
            <a:ext cx="76683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l-GR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χ</a:t>
            </a:r>
            <a:r>
              <a:rPr lang="it-IT" sz="3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highly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sensitive to sample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to the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included</a:t>
            </a: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model.</a:t>
            </a:r>
          </a:p>
          <a:p>
            <a:pPr algn="just"/>
            <a:endParaRPr lang="it-IT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“As such, the significance of the </a:t>
            </a:r>
            <a:r>
              <a:rPr lang="el-GR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χ</a:t>
            </a:r>
            <a:r>
              <a:rPr lang="it-IT" sz="3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 should not be a reason by itself to reject a model”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Wang &amp; Wang, 2012, p. 18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786FFE8-2DB4-4196-901B-447B1CF21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DEBB4C3-EE41-408D-9109-D8894012843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856908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2552438"/>
            <a:ext cx="2819473" cy="84833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CasellaDiTesto 10"/>
          <p:cNvSpPr txBox="1"/>
          <p:nvPr/>
        </p:nvSpPr>
        <p:spPr>
          <a:xfrm>
            <a:off x="5131666" y="2552438"/>
            <a:ext cx="4012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/>
              <a:t>d</a:t>
            </a:r>
            <a:r>
              <a:rPr lang="it-IT" dirty="0"/>
              <a:t> = </a:t>
            </a:r>
            <a:r>
              <a:rPr lang="it-IT" dirty="0" err="1"/>
              <a:t>noncentrality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 =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χ</a:t>
            </a:r>
            <a:r>
              <a:rPr lang="it-IT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endParaRPr lang="it-IT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worst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are zero)</a:t>
            </a:r>
            <a:endParaRPr lang="it-IT" i="1" dirty="0"/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3612386"/>
            <a:ext cx="2960224" cy="12214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5045479"/>
            <a:ext cx="7553325" cy="12668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5" name="CasellaDiTesto 14"/>
          <p:cNvSpPr txBox="1"/>
          <p:nvPr/>
        </p:nvSpPr>
        <p:spPr>
          <a:xfrm>
            <a:off x="2411760" y="1809918"/>
            <a:ext cx="4313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Other</a:t>
            </a:r>
            <a:r>
              <a:rPr lang="it-IT" sz="2800" i="1" dirty="0"/>
              <a:t> Common </a:t>
            </a:r>
            <a:r>
              <a:rPr lang="it-IT" sz="2800" i="1" dirty="0" err="1"/>
              <a:t>Indices</a:t>
            </a:r>
            <a:r>
              <a:rPr lang="it-IT" sz="2800" i="1" dirty="0"/>
              <a:t> of </a:t>
            </a:r>
            <a:r>
              <a:rPr lang="it-IT" sz="2800" i="1" dirty="0" err="1"/>
              <a:t>Fit</a:t>
            </a:r>
            <a:endParaRPr lang="it-IT" sz="2800" i="1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008" y="3709922"/>
            <a:ext cx="3384376" cy="10264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CasellaDiTesto 4"/>
          <p:cNvSpPr txBox="1"/>
          <p:nvPr/>
        </p:nvSpPr>
        <p:spPr>
          <a:xfrm>
            <a:off x="2987824" y="2737104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&gt; .90-.95</a:t>
            </a:r>
          </a:p>
        </p:txBody>
      </p:sp>
      <p:sp>
        <p:nvSpPr>
          <p:cNvPr id="16" name="CasellaDiTesto 15"/>
          <p:cNvSpPr txBox="1"/>
          <p:nvPr/>
        </p:nvSpPr>
        <p:spPr>
          <a:xfrm>
            <a:off x="3059832" y="399577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&gt; .90-.95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8028384" y="4139788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&lt; .08 - .05</a:t>
            </a:r>
          </a:p>
        </p:txBody>
      </p:sp>
      <p:sp>
        <p:nvSpPr>
          <p:cNvPr id="17" name="CasellaDiTesto 16"/>
          <p:cNvSpPr txBox="1"/>
          <p:nvPr/>
        </p:nvSpPr>
        <p:spPr>
          <a:xfrm>
            <a:off x="7788618" y="5494225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&lt; .08 - .05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E19F17D-E0AF-43EE-939C-67E9EDB3A2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619595B-2709-42CF-A431-D0AB2A87683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4295518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3419872" y="1809918"/>
            <a:ext cx="2403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Nested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E19F17D-E0AF-43EE-939C-67E9EDB3A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755E17-2C91-4562-BAA5-A2232811E727}"/>
              </a:ext>
            </a:extLst>
          </p:cNvPr>
          <p:cNvSpPr txBox="1"/>
          <p:nvPr/>
        </p:nvSpPr>
        <p:spPr>
          <a:xfrm>
            <a:off x="285750" y="2708920"/>
            <a:ext cx="86439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“are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nested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[when]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model is produced by changing the status of one or more parameters in the other” (Hoyle, 2012, p. 11).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Nested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those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which the parameter space associated with one model is a subset of the parameter space associated with the other model” (Merkle, You, &amp; Preacher, 2016, p. 152-153)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“Two models are nested if they are of the same form, but the free parameters of one model are a subset of the free parameters of the other model” (Hoyle, 2012, p. 141)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Nested models can be compared by means of Δ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χ</a:t>
            </a:r>
            <a:r>
              <a:rPr lang="it-IT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distributed with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resulting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-value will attest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whether removing 1 or more parameters significantly worsen (or not) the fit of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whether adding 1 or more parameters significantly improve the fit of the model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82086A4-5E09-4454-9258-507D0CFF932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2395416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3419872" y="1809918"/>
            <a:ext cx="2403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Nested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E19F17D-E0AF-43EE-939C-67E9EDB3A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Arc 51">
            <a:extLst>
              <a:ext uri="{FF2B5EF4-FFF2-40B4-BE49-F238E27FC236}">
                <a16:creationId xmlns:a16="http://schemas.microsoft.com/office/drawing/2014/main" id="{4C66885D-D0C1-47DA-A1C9-07FCC733EE57}"/>
              </a:ext>
            </a:extLst>
          </p:cNvPr>
          <p:cNvSpPr>
            <a:spLocks/>
          </p:cNvSpPr>
          <p:nvPr/>
        </p:nvSpPr>
        <p:spPr bwMode="auto">
          <a:xfrm>
            <a:off x="899592" y="4792627"/>
            <a:ext cx="674687" cy="1884363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994DC7DB-2356-4646-B646-92F97A9011F0}"/>
              </a:ext>
            </a:extLst>
          </p:cNvPr>
          <p:cNvSpPr/>
          <p:nvPr/>
        </p:nvSpPr>
        <p:spPr>
          <a:xfrm>
            <a:off x="1174992" y="4653136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2B9B4949-AAAD-422E-A049-EDF58BDD9C81}"/>
              </a:ext>
            </a:extLst>
          </p:cNvPr>
          <p:cNvSpPr/>
          <p:nvPr/>
        </p:nvSpPr>
        <p:spPr>
          <a:xfrm>
            <a:off x="1172022" y="6171331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8C6670A8-710E-4EA1-89EA-2CAB6FD70EA8}"/>
              </a:ext>
            </a:extLst>
          </p:cNvPr>
          <p:cNvCxnSpPr>
            <a:stCxn id="11" idx="6"/>
            <a:endCxn id="35" idx="2"/>
          </p:cNvCxnSpPr>
          <p:nvPr/>
        </p:nvCxnSpPr>
        <p:spPr>
          <a:xfrm>
            <a:off x="2003729" y="4974159"/>
            <a:ext cx="2610211" cy="10031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627C9AEF-147D-4ADD-9212-3A619DDE74BD}"/>
              </a:ext>
            </a:extLst>
          </p:cNvPr>
          <p:cNvCxnSpPr>
            <a:stCxn id="13" idx="6"/>
            <a:endCxn id="35" idx="2"/>
          </p:cNvCxnSpPr>
          <p:nvPr/>
        </p:nvCxnSpPr>
        <p:spPr>
          <a:xfrm flipV="1">
            <a:off x="2000759" y="5977274"/>
            <a:ext cx="2613181" cy="515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e 34">
            <a:extLst>
              <a:ext uri="{FF2B5EF4-FFF2-40B4-BE49-F238E27FC236}">
                <a16:creationId xmlns:a16="http://schemas.microsoft.com/office/drawing/2014/main" id="{E2660F36-6BC5-459E-9816-5CEAC11DF2F6}"/>
              </a:ext>
            </a:extLst>
          </p:cNvPr>
          <p:cNvSpPr/>
          <p:nvPr/>
        </p:nvSpPr>
        <p:spPr>
          <a:xfrm>
            <a:off x="4613940" y="5656251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60" name="Rettangolo 59">
            <a:extLst>
              <a:ext uri="{FF2B5EF4-FFF2-40B4-BE49-F238E27FC236}">
                <a16:creationId xmlns:a16="http://schemas.microsoft.com/office/drawing/2014/main" id="{BC5B0AD2-CE48-4641-A051-D6A8D25F5ED9}"/>
              </a:ext>
            </a:extLst>
          </p:cNvPr>
          <p:cNvSpPr/>
          <p:nvPr/>
        </p:nvSpPr>
        <p:spPr>
          <a:xfrm>
            <a:off x="2909992" y="5232312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31</a:t>
            </a:r>
          </a:p>
        </p:txBody>
      </p:sp>
      <p:sp>
        <p:nvSpPr>
          <p:cNvPr id="61" name="Rettangolo 60">
            <a:extLst>
              <a:ext uri="{FF2B5EF4-FFF2-40B4-BE49-F238E27FC236}">
                <a16:creationId xmlns:a16="http://schemas.microsoft.com/office/drawing/2014/main" id="{442E73A8-4DE9-4A2D-A451-0DA49CEC569C}"/>
              </a:ext>
            </a:extLst>
          </p:cNvPr>
          <p:cNvSpPr/>
          <p:nvPr/>
        </p:nvSpPr>
        <p:spPr>
          <a:xfrm>
            <a:off x="2836584" y="6056647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32</a:t>
            </a:r>
          </a:p>
        </p:txBody>
      </p:sp>
      <p:cxnSp>
        <p:nvCxnSpPr>
          <p:cNvPr id="68" name="Connettore 2 67">
            <a:extLst>
              <a:ext uri="{FF2B5EF4-FFF2-40B4-BE49-F238E27FC236}">
                <a16:creationId xmlns:a16="http://schemas.microsoft.com/office/drawing/2014/main" id="{8022E3C8-3376-44D6-BEAB-E2D2A0F99D79}"/>
              </a:ext>
            </a:extLst>
          </p:cNvPr>
          <p:cNvCxnSpPr>
            <a:stCxn id="35" idx="6"/>
            <a:endCxn id="70" idx="2"/>
          </p:cNvCxnSpPr>
          <p:nvPr/>
        </p:nvCxnSpPr>
        <p:spPr>
          <a:xfrm>
            <a:off x="5442677" y="5977274"/>
            <a:ext cx="15218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ttangolo 68">
            <a:extLst>
              <a:ext uri="{FF2B5EF4-FFF2-40B4-BE49-F238E27FC236}">
                <a16:creationId xmlns:a16="http://schemas.microsoft.com/office/drawing/2014/main" id="{77659793-613A-472E-B3C8-F26ED737A583}"/>
              </a:ext>
            </a:extLst>
          </p:cNvPr>
          <p:cNvSpPr/>
          <p:nvPr/>
        </p:nvSpPr>
        <p:spPr>
          <a:xfrm>
            <a:off x="5878852" y="5797311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43</a:t>
            </a:r>
          </a:p>
        </p:txBody>
      </p:sp>
      <p:sp>
        <p:nvSpPr>
          <p:cNvPr id="70" name="Ovale 69">
            <a:extLst>
              <a:ext uri="{FF2B5EF4-FFF2-40B4-BE49-F238E27FC236}">
                <a16:creationId xmlns:a16="http://schemas.microsoft.com/office/drawing/2014/main" id="{FC8A3FC0-542C-4E5E-8E7C-9018697B70DA}"/>
              </a:ext>
            </a:extLst>
          </p:cNvPr>
          <p:cNvSpPr/>
          <p:nvPr/>
        </p:nvSpPr>
        <p:spPr>
          <a:xfrm>
            <a:off x="6964556" y="5656251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92" name="Arc 51">
            <a:extLst>
              <a:ext uri="{FF2B5EF4-FFF2-40B4-BE49-F238E27FC236}">
                <a16:creationId xmlns:a16="http://schemas.microsoft.com/office/drawing/2014/main" id="{45B64373-B137-4EB7-8DF0-00765A51CD27}"/>
              </a:ext>
            </a:extLst>
          </p:cNvPr>
          <p:cNvSpPr>
            <a:spLocks/>
          </p:cNvSpPr>
          <p:nvPr/>
        </p:nvSpPr>
        <p:spPr bwMode="auto">
          <a:xfrm>
            <a:off x="827584" y="2344355"/>
            <a:ext cx="674687" cy="1884363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A31798FF-B99F-48B5-A14B-2BDADD32241F}"/>
              </a:ext>
            </a:extLst>
          </p:cNvPr>
          <p:cNvSpPr/>
          <p:nvPr/>
        </p:nvSpPr>
        <p:spPr>
          <a:xfrm>
            <a:off x="1102984" y="2204864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94" name="Ovale 93">
            <a:extLst>
              <a:ext uri="{FF2B5EF4-FFF2-40B4-BE49-F238E27FC236}">
                <a16:creationId xmlns:a16="http://schemas.microsoft.com/office/drawing/2014/main" id="{B62CDEE0-A0C6-43DC-A36A-FD7D6073535C}"/>
              </a:ext>
            </a:extLst>
          </p:cNvPr>
          <p:cNvSpPr/>
          <p:nvPr/>
        </p:nvSpPr>
        <p:spPr>
          <a:xfrm>
            <a:off x="1100014" y="3723059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cxnSp>
        <p:nvCxnSpPr>
          <p:cNvPr id="95" name="Connettore 2 94">
            <a:extLst>
              <a:ext uri="{FF2B5EF4-FFF2-40B4-BE49-F238E27FC236}">
                <a16:creationId xmlns:a16="http://schemas.microsoft.com/office/drawing/2014/main" id="{6D7F3223-BD2D-4AA5-A359-2F0C7AB8BB92}"/>
              </a:ext>
            </a:extLst>
          </p:cNvPr>
          <p:cNvCxnSpPr>
            <a:stCxn id="93" idx="6"/>
            <a:endCxn id="97" idx="2"/>
          </p:cNvCxnSpPr>
          <p:nvPr/>
        </p:nvCxnSpPr>
        <p:spPr>
          <a:xfrm>
            <a:off x="1931721" y="2525887"/>
            <a:ext cx="2610211" cy="10031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964F0EA7-AF55-410A-A29E-69C9107A8E16}"/>
              </a:ext>
            </a:extLst>
          </p:cNvPr>
          <p:cNvCxnSpPr>
            <a:stCxn id="94" idx="6"/>
            <a:endCxn id="97" idx="2"/>
          </p:cNvCxnSpPr>
          <p:nvPr/>
        </p:nvCxnSpPr>
        <p:spPr>
          <a:xfrm flipV="1">
            <a:off x="1928751" y="3529002"/>
            <a:ext cx="2613181" cy="515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e 96">
            <a:extLst>
              <a:ext uri="{FF2B5EF4-FFF2-40B4-BE49-F238E27FC236}">
                <a16:creationId xmlns:a16="http://schemas.microsoft.com/office/drawing/2014/main" id="{7552A26C-941D-4FFC-8EAA-2CB2CB7A1424}"/>
              </a:ext>
            </a:extLst>
          </p:cNvPr>
          <p:cNvSpPr/>
          <p:nvPr/>
        </p:nvSpPr>
        <p:spPr>
          <a:xfrm>
            <a:off x="4541932" y="3207979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98" name="Rettangolo 97">
            <a:extLst>
              <a:ext uri="{FF2B5EF4-FFF2-40B4-BE49-F238E27FC236}">
                <a16:creationId xmlns:a16="http://schemas.microsoft.com/office/drawing/2014/main" id="{86D11218-2D88-4F1F-B236-54BF5BC1CA9A}"/>
              </a:ext>
            </a:extLst>
          </p:cNvPr>
          <p:cNvSpPr/>
          <p:nvPr/>
        </p:nvSpPr>
        <p:spPr>
          <a:xfrm>
            <a:off x="2837984" y="2784040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31</a:t>
            </a:r>
          </a:p>
        </p:txBody>
      </p:sp>
      <p:sp>
        <p:nvSpPr>
          <p:cNvPr id="99" name="Rettangolo 98">
            <a:extLst>
              <a:ext uri="{FF2B5EF4-FFF2-40B4-BE49-F238E27FC236}">
                <a16:creationId xmlns:a16="http://schemas.microsoft.com/office/drawing/2014/main" id="{8EB76B85-9054-4449-8EC6-A900E17ECCC2}"/>
              </a:ext>
            </a:extLst>
          </p:cNvPr>
          <p:cNvSpPr/>
          <p:nvPr/>
        </p:nvSpPr>
        <p:spPr>
          <a:xfrm>
            <a:off x="2764576" y="3608375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32</a:t>
            </a:r>
          </a:p>
        </p:txBody>
      </p:sp>
      <p:cxnSp>
        <p:nvCxnSpPr>
          <p:cNvPr id="100" name="Connettore 2 99">
            <a:extLst>
              <a:ext uri="{FF2B5EF4-FFF2-40B4-BE49-F238E27FC236}">
                <a16:creationId xmlns:a16="http://schemas.microsoft.com/office/drawing/2014/main" id="{D71FCADE-B198-43CE-A08B-F19E5863BC15}"/>
              </a:ext>
            </a:extLst>
          </p:cNvPr>
          <p:cNvCxnSpPr>
            <a:stCxn id="97" idx="6"/>
            <a:endCxn id="102" idx="2"/>
          </p:cNvCxnSpPr>
          <p:nvPr/>
        </p:nvCxnSpPr>
        <p:spPr>
          <a:xfrm>
            <a:off x="5370669" y="3529002"/>
            <a:ext cx="15218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ttangolo 100">
            <a:extLst>
              <a:ext uri="{FF2B5EF4-FFF2-40B4-BE49-F238E27FC236}">
                <a16:creationId xmlns:a16="http://schemas.microsoft.com/office/drawing/2014/main" id="{1C569960-3EBC-4B5C-A114-674BB08972E7}"/>
              </a:ext>
            </a:extLst>
          </p:cNvPr>
          <p:cNvSpPr/>
          <p:nvPr/>
        </p:nvSpPr>
        <p:spPr>
          <a:xfrm>
            <a:off x="5806844" y="3349039"/>
            <a:ext cx="542878" cy="285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>
                <a:solidFill>
                  <a:schemeClr val="tx1"/>
                </a:solidFill>
                <a:latin typeface="Times new roman" charset="0"/>
              </a:rPr>
              <a:t>β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</a:rPr>
              <a:t>43</a:t>
            </a:r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9D795AAD-33C9-426B-B009-F63BC1CF5FA3}"/>
              </a:ext>
            </a:extLst>
          </p:cNvPr>
          <p:cNvSpPr/>
          <p:nvPr/>
        </p:nvSpPr>
        <p:spPr>
          <a:xfrm>
            <a:off x="6892548" y="3207979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103" name="Arc 51">
            <a:extLst>
              <a:ext uri="{FF2B5EF4-FFF2-40B4-BE49-F238E27FC236}">
                <a16:creationId xmlns:a16="http://schemas.microsoft.com/office/drawing/2014/main" id="{A53CB0F4-EBEB-4169-9FAB-871861AFEC18}"/>
              </a:ext>
            </a:extLst>
          </p:cNvPr>
          <p:cNvSpPr>
            <a:spLocks/>
          </p:cNvSpPr>
          <p:nvPr/>
        </p:nvSpPr>
        <p:spPr bwMode="auto">
          <a:xfrm rot="15922719">
            <a:off x="4191667" y="1258928"/>
            <a:ext cx="674687" cy="5678748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rgbClr val="FF0000"/>
            </a:solidFill>
            <a:round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C768DE4D-8C6C-4B6B-B4CF-7308DD607CAE}"/>
              </a:ext>
            </a:extLst>
          </p:cNvPr>
          <p:cNvSpPr/>
          <p:nvPr/>
        </p:nvSpPr>
        <p:spPr>
          <a:xfrm>
            <a:off x="7958913" y="4974158"/>
            <a:ext cx="873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</a:t>
            </a:r>
            <a:endParaRPr lang="it-IT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67859804-3D47-41CA-A214-B2B3EDC6E14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7566303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3052441" y="1809918"/>
            <a:ext cx="3031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Non-</a:t>
            </a:r>
            <a:r>
              <a:rPr lang="it-IT" sz="2800" i="1" dirty="0" err="1"/>
              <a:t>Nested</a:t>
            </a:r>
            <a:r>
              <a:rPr lang="it-IT" sz="2800" i="1" dirty="0"/>
              <a:t> </a:t>
            </a:r>
            <a:r>
              <a:rPr lang="it-IT" sz="2800" i="1" dirty="0" err="1"/>
              <a:t>models</a:t>
            </a:r>
            <a:endParaRPr lang="it-IT" sz="2800" i="1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E19F17D-E0AF-43EE-939C-67E9EDB3A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576980C1-E282-4C21-A588-C2557E207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616" y="2404571"/>
            <a:ext cx="5796136" cy="39802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18FF6E-F359-4B1C-A464-6A3A05C4D43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4895399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411760" y="1809918"/>
            <a:ext cx="41415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Information </a:t>
            </a:r>
            <a:r>
              <a:rPr lang="it-IT" sz="2800" i="1" dirty="0" err="1"/>
              <a:t>Criteria</a:t>
            </a:r>
            <a:r>
              <a:rPr lang="it-IT" sz="2800" i="1" dirty="0"/>
              <a:t> </a:t>
            </a:r>
            <a:r>
              <a:rPr lang="it-IT" sz="2800" i="1" dirty="0" err="1"/>
              <a:t>Indices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737828" y="2433662"/>
            <a:ext cx="766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Useful for comparing </a:t>
            </a:r>
            <a:r>
              <a:rPr lang="en-US" b="1" dirty="0"/>
              <a:t>non-nested model</a:t>
            </a:r>
            <a:endParaRPr lang="it-IT" b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98" y="2924944"/>
            <a:ext cx="4267200" cy="1447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9" name="CasellaDiTesto 18"/>
          <p:cNvSpPr txBox="1"/>
          <p:nvPr/>
        </p:nvSpPr>
        <p:spPr>
          <a:xfrm>
            <a:off x="755576" y="4437112"/>
            <a:ext cx="76683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Ln(</a:t>
            </a:r>
            <a:r>
              <a:rPr lang="en-US" i="1" dirty="0"/>
              <a:t>L</a:t>
            </a:r>
            <a:r>
              <a:rPr lang="en-US" dirty="0"/>
              <a:t>) = log-likelihood value</a:t>
            </a:r>
          </a:p>
          <a:p>
            <a:r>
              <a:rPr lang="en-US" i="1" dirty="0"/>
              <a:t>q </a:t>
            </a:r>
            <a:r>
              <a:rPr lang="en-US" dirty="0"/>
              <a:t>= number of free parameters </a:t>
            </a:r>
          </a:p>
          <a:p>
            <a:r>
              <a:rPr lang="en-US" i="1" dirty="0"/>
              <a:t>N</a:t>
            </a:r>
            <a:r>
              <a:rPr lang="en-US" dirty="0"/>
              <a:t> = sample size</a:t>
            </a:r>
          </a:p>
          <a:p>
            <a:endParaRPr lang="en-US" i="1" dirty="0"/>
          </a:p>
          <a:p>
            <a:r>
              <a:rPr lang="en-US" dirty="0"/>
              <a:t>The model with the </a:t>
            </a:r>
            <a:r>
              <a:rPr lang="en-US" b="1" dirty="0"/>
              <a:t>smaller values</a:t>
            </a:r>
            <a:r>
              <a:rPr lang="en-US" dirty="0"/>
              <a:t> in these indices is preferred.</a:t>
            </a:r>
          </a:p>
          <a:p>
            <a:endParaRPr lang="en-US" dirty="0"/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IMPORTANT: </a:t>
            </a:r>
            <a:r>
              <a:rPr lang="en-US" dirty="0">
                <a:solidFill>
                  <a:srgbClr val="FF0000"/>
                </a:solidFill>
              </a:rPr>
              <a:t>YOU CANNOT USE THESE INDICES WHEN THE log </a:t>
            </a:r>
            <a:r>
              <a:rPr lang="en-US" i="1" dirty="0">
                <a:solidFill>
                  <a:srgbClr val="FF0000"/>
                </a:solidFill>
              </a:rPr>
              <a:t>L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rgbClr val="FF0000"/>
                </a:solidFill>
              </a:rPr>
              <a:t> IS DIFFERENT ACROSS MODELS</a:t>
            </a:r>
            <a:r>
              <a:rPr lang="en-US" dirty="0"/>
              <a:t> </a:t>
            </a:r>
            <a:endParaRPr lang="it-IT" i="1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98BFD2D-16A6-4B00-97E0-C4A8AA356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562C032-C84C-4EFF-9ADF-C9D6908DD3F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52597582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1475656" y="1811755"/>
            <a:ext cx="6446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Exercise: </a:t>
            </a:r>
            <a:r>
              <a:rPr lang="it-IT" sz="2800" i="1" dirty="0" err="1"/>
              <a:t>Fit</a:t>
            </a:r>
            <a:r>
              <a:rPr lang="it-IT" sz="2800" i="1" dirty="0"/>
              <a:t> and </a:t>
            </a:r>
            <a:r>
              <a:rPr lang="it-IT" sz="2800" i="1" dirty="0" err="1"/>
              <a:t>Nested</a:t>
            </a:r>
            <a:r>
              <a:rPr lang="it-IT" sz="2800" i="1" dirty="0"/>
              <a:t> Model </a:t>
            </a:r>
            <a:r>
              <a:rPr lang="it-IT" sz="2800" i="1" dirty="0" err="1"/>
              <a:t>Comparison</a:t>
            </a:r>
            <a:endParaRPr lang="it-IT" sz="2800" i="1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98BFD2D-16A6-4B00-97E0-C4A8AA356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9B30DE15-59C7-4D2C-91BB-56C0487C6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30" y="2474087"/>
            <a:ext cx="8286808" cy="3255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848E9C-7B78-4C5D-B477-36A18462B257}"/>
              </a:ext>
            </a:extLst>
          </p:cNvPr>
          <p:cNvSpPr txBox="1"/>
          <p:nvPr/>
        </p:nvSpPr>
        <p:spPr>
          <a:xfrm>
            <a:off x="6732240" y="6453336"/>
            <a:ext cx="22532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Avanzi, Perinelli et al. (2021)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3BBF9C6-A14B-4953-91EA-46E157EB725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7657468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Evaluation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1159520" y="1811755"/>
            <a:ext cx="7156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/>
              <a:t>Exercise: </a:t>
            </a:r>
            <a:r>
              <a:rPr lang="it-IT" sz="2800" i="1" dirty="0" err="1"/>
              <a:t>Fit</a:t>
            </a:r>
            <a:r>
              <a:rPr lang="it-IT" sz="2800" i="1" dirty="0"/>
              <a:t> and Non-</a:t>
            </a:r>
            <a:r>
              <a:rPr lang="it-IT" sz="2800" i="1" dirty="0" err="1"/>
              <a:t>Nested</a:t>
            </a:r>
            <a:r>
              <a:rPr lang="it-IT" sz="2800" i="1" dirty="0"/>
              <a:t> Model </a:t>
            </a:r>
            <a:r>
              <a:rPr lang="it-IT" sz="2800" i="1" dirty="0" err="1"/>
              <a:t>Comparison</a:t>
            </a:r>
            <a:endParaRPr lang="it-IT" sz="2800" i="1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98BFD2D-16A6-4B00-97E0-C4A8AA356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3E8A44A9-A269-474A-A2EF-1C09ABDC6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69" y="2602641"/>
            <a:ext cx="8699461" cy="33466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688E19B-5FEE-447E-A222-1D72097584CE}"/>
              </a:ext>
            </a:extLst>
          </p:cNvPr>
          <p:cNvSpPr txBox="1"/>
          <p:nvPr/>
        </p:nvSpPr>
        <p:spPr>
          <a:xfrm>
            <a:off x="5940152" y="6453336"/>
            <a:ext cx="30212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Caprara, Gerbino, Perinelli et al. (2017)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3E9C1EC-4F01-43D6-ADAD-99DBB25F36EB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8599636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Modification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85751" y="2549803"/>
            <a:ext cx="8643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formulation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Specifying the SEM model that the researcher wants to test. The model may be formulated on the basis of theory or empirical findings. A general SEM model is composed of two parts: the measurement model and the structural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identification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It determines whether there is a unique solution for all the free parameters in the specified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estimation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Estimate model parameters and generate fitting function. Various estimation methods are available for SEM (e.g., ML, WLS, Bayes,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ecc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.).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Model evaluation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Assess whether the model fits the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F0000"/>
                </a:solidFill>
              </a:rPr>
              <a:t>Model modification</a:t>
            </a:r>
            <a:r>
              <a:rPr lang="en-US" dirty="0"/>
              <a:t> If the model does not fit the data, re-specification or modification of the model is needed. In this instance, the researcher makes a decision regarding how to delete, add, or modify parameters in the model.</a:t>
            </a:r>
            <a:endParaRPr lang="it-IT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4093728" y="1891008"/>
            <a:ext cx="956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/>
              <a:t>Steps</a:t>
            </a:r>
            <a:endParaRPr lang="it-IT" sz="2800" i="1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6300192" y="6453724"/>
            <a:ext cx="270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</a:t>
            </a:r>
            <a:r>
              <a:rPr lang="it-IT" dirty="0" err="1"/>
              <a:t>Wang</a:t>
            </a:r>
            <a:r>
              <a:rPr lang="it-IT" dirty="0"/>
              <a:t> &amp; </a:t>
            </a:r>
            <a:r>
              <a:rPr lang="it-IT" dirty="0" err="1"/>
              <a:t>Wang</a:t>
            </a:r>
            <a:r>
              <a:rPr lang="it-IT" dirty="0"/>
              <a:t>, 2012, p. 2)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DB4CDFA-5B48-437A-BB7A-440290FEF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4564AEF-D61B-4DD0-B33A-8346EDDF4C59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90240127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Model Modification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asellaDiTesto 17"/>
          <p:cNvSpPr txBox="1"/>
          <p:nvPr/>
        </p:nvSpPr>
        <p:spPr>
          <a:xfrm>
            <a:off x="285750" y="1844824"/>
            <a:ext cx="8643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“If the model does not fit the data, re-specification or modification of the model is needed. In this instance, the researcher makes a decision regarding how to delete, add, or modify parameters in the model” (Wang &amp; Wang, 2012, p. 2).</a:t>
            </a:r>
          </a:p>
          <a:p>
            <a:endParaRPr lang="en-US" sz="2400" dirty="0"/>
          </a:p>
          <a:p>
            <a:r>
              <a:rPr lang="en-US" sz="2400" b="1" dirty="0"/>
              <a:t>Modification Indices (MI)</a:t>
            </a:r>
            <a:r>
              <a:rPr lang="en-US" sz="2400" dirty="0"/>
              <a:t>: Change in </a:t>
            </a:r>
            <a:r>
              <a:rPr lang="el-GR" sz="2400" i="1" dirty="0"/>
              <a:t>χ</a:t>
            </a:r>
            <a:r>
              <a:rPr lang="it-IT" sz="2400" baseline="30000" dirty="0"/>
              <a:t>2</a:t>
            </a:r>
            <a:r>
              <a:rPr lang="it-IT" sz="2400" dirty="0"/>
              <a:t> (i.e., </a:t>
            </a:r>
            <a:r>
              <a:rPr lang="el-GR" sz="2400" i="1" dirty="0"/>
              <a:t>Δχ</a:t>
            </a:r>
            <a:r>
              <a:rPr lang="it-IT" sz="2400" baseline="30000" dirty="0"/>
              <a:t>2</a:t>
            </a:r>
            <a:r>
              <a:rPr lang="it-IT" sz="2400" dirty="0"/>
              <a:t>) </a:t>
            </a:r>
            <a:r>
              <a:rPr lang="it-IT" sz="2400" dirty="0" err="1"/>
              <a:t>after</a:t>
            </a:r>
            <a:r>
              <a:rPr lang="it-IT" sz="2400" dirty="0"/>
              <a:t> </a:t>
            </a:r>
            <a:r>
              <a:rPr lang="it-IT" sz="2400" dirty="0" err="1"/>
              <a:t>freeing</a:t>
            </a:r>
            <a:r>
              <a:rPr lang="it-IT" sz="2400" dirty="0"/>
              <a:t> a </a:t>
            </a:r>
            <a:r>
              <a:rPr lang="it-IT" sz="2400" dirty="0" err="1"/>
              <a:t>parameter</a:t>
            </a:r>
            <a:endParaRPr lang="it-IT" sz="2400" dirty="0"/>
          </a:p>
          <a:p>
            <a:endParaRPr lang="it-IT" sz="2400" dirty="0"/>
          </a:p>
          <a:p>
            <a:r>
              <a:rPr lang="it-IT" sz="2400" dirty="0" err="1"/>
              <a:t>Usually</a:t>
            </a:r>
            <a:r>
              <a:rPr lang="it-IT" sz="2400" dirty="0"/>
              <a:t>, MI are </a:t>
            </a:r>
            <a:r>
              <a:rPr lang="it-IT" sz="2400" dirty="0" err="1"/>
              <a:t>provided</a:t>
            </a:r>
            <a:r>
              <a:rPr lang="it-IT" sz="2400" dirty="0"/>
              <a:t> in the output.</a:t>
            </a:r>
          </a:p>
          <a:p>
            <a:endParaRPr lang="it-IT" sz="2400" dirty="0"/>
          </a:p>
          <a:p>
            <a:pPr algn="ctr"/>
            <a:r>
              <a:rPr lang="it-IT" sz="2400" dirty="0">
                <a:solidFill>
                  <a:srgbClr val="FF0000"/>
                </a:solidFill>
              </a:rPr>
              <a:t>Use MI with </a:t>
            </a:r>
            <a:r>
              <a:rPr lang="it-IT" sz="2400" dirty="0" err="1">
                <a:solidFill>
                  <a:srgbClr val="FF0000"/>
                </a:solidFill>
              </a:rPr>
              <a:t>caution</a:t>
            </a:r>
            <a:r>
              <a:rPr lang="it-IT" sz="2400" dirty="0">
                <a:solidFill>
                  <a:srgbClr val="FF0000"/>
                </a:solidFill>
              </a:rPr>
              <a:t>: </a:t>
            </a:r>
            <a:r>
              <a:rPr lang="it-IT" sz="2400" dirty="0" err="1">
                <a:solidFill>
                  <a:srgbClr val="FF0000"/>
                </a:solidFill>
              </a:rPr>
              <a:t>They</a:t>
            </a:r>
            <a:r>
              <a:rPr lang="it-IT" sz="2400" dirty="0">
                <a:solidFill>
                  <a:srgbClr val="FF0000"/>
                </a:solidFill>
              </a:rPr>
              <a:t> must be </a:t>
            </a:r>
            <a:r>
              <a:rPr lang="it-IT" sz="2400" b="1" dirty="0" err="1">
                <a:solidFill>
                  <a:srgbClr val="FF0000"/>
                </a:solidFill>
              </a:rPr>
              <a:t>justified</a:t>
            </a:r>
            <a:r>
              <a:rPr lang="it-IT" sz="2400" dirty="0">
                <a:solidFill>
                  <a:srgbClr val="FF0000"/>
                </a:solidFill>
              </a:rPr>
              <a:t> from a </a:t>
            </a:r>
            <a:r>
              <a:rPr lang="it-IT" sz="2400" dirty="0" err="1">
                <a:solidFill>
                  <a:srgbClr val="FF0000"/>
                </a:solidFill>
              </a:rPr>
              <a:t>theoretical</a:t>
            </a:r>
            <a:r>
              <a:rPr lang="it-IT" sz="2400" dirty="0">
                <a:solidFill>
                  <a:srgbClr val="FF0000"/>
                </a:solidFill>
              </a:rPr>
              <a:t> and </a:t>
            </a:r>
            <a:r>
              <a:rPr lang="it-IT" sz="2400" dirty="0" err="1">
                <a:solidFill>
                  <a:srgbClr val="FF0000"/>
                </a:solidFill>
              </a:rPr>
              <a:t>methodological</a:t>
            </a:r>
            <a:r>
              <a:rPr lang="it-IT" sz="2400" dirty="0">
                <a:solidFill>
                  <a:srgbClr val="FF0000"/>
                </a:solidFill>
              </a:rPr>
              <a:t> </a:t>
            </a:r>
            <a:r>
              <a:rPr lang="it-IT" sz="2400" dirty="0" err="1">
                <a:solidFill>
                  <a:srgbClr val="FF0000"/>
                </a:solidFill>
              </a:rPr>
              <a:t>point</a:t>
            </a:r>
            <a:r>
              <a:rPr lang="it-IT" sz="2400" dirty="0">
                <a:solidFill>
                  <a:srgbClr val="FF0000"/>
                </a:solidFill>
              </a:rPr>
              <a:t> of </a:t>
            </a:r>
            <a:r>
              <a:rPr lang="it-IT" sz="2400" dirty="0" err="1">
                <a:solidFill>
                  <a:srgbClr val="FF0000"/>
                </a:solidFill>
              </a:rPr>
              <a:t>view</a:t>
            </a:r>
            <a:endParaRPr lang="it-IT" sz="2400" dirty="0">
              <a:solidFill>
                <a:srgbClr val="FF0000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E866160-43BF-48B4-A0D6-B709A3C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F9F7DDD-935B-479A-B86B-22D5EBAB9B57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55248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Let’s start our journey...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DDFF83-87A3-4EB5-AC1E-8252D60BBDC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6491464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2704852"/>
            <a:ext cx="82868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Structural Equation Modeling</a:t>
            </a:r>
          </a:p>
          <a:p>
            <a:pPr algn="ctr"/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Some Types and Applications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F7249BE-B9F0-44C5-8E50-DE9851D23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3172673-C7E8-4017-80EB-F2323C09EE7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19219931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Confirmatory Factor Analysis (CFA)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0" name="Ovale 89"/>
          <p:cNvSpPr/>
          <p:nvPr/>
        </p:nvSpPr>
        <p:spPr>
          <a:xfrm>
            <a:off x="755576" y="3068961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Work-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Related</a:t>
            </a:r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Bullying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ttangolo 90"/>
          <p:cNvSpPr/>
          <p:nvPr/>
        </p:nvSpPr>
        <p:spPr>
          <a:xfrm>
            <a:off x="395536" y="4941169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1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2" name="Rettangolo 91"/>
          <p:cNvSpPr/>
          <p:nvPr/>
        </p:nvSpPr>
        <p:spPr>
          <a:xfrm>
            <a:off x="1223416" y="4941169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6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93" name="Connettore 2 92"/>
          <p:cNvCxnSpPr>
            <a:stCxn id="90" idx="4"/>
            <a:endCxn id="91" idx="0"/>
          </p:cNvCxnSpPr>
          <p:nvPr/>
        </p:nvCxnSpPr>
        <p:spPr>
          <a:xfrm flipH="1">
            <a:off x="781299" y="4371239"/>
            <a:ext cx="838373" cy="569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/>
          <p:cNvCxnSpPr>
            <a:stCxn id="90" idx="4"/>
            <a:endCxn id="92" idx="0"/>
          </p:cNvCxnSpPr>
          <p:nvPr/>
        </p:nvCxnSpPr>
        <p:spPr>
          <a:xfrm flipH="1">
            <a:off x="1609179" y="4371239"/>
            <a:ext cx="10493" cy="569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ttangolo 94"/>
          <p:cNvSpPr/>
          <p:nvPr/>
        </p:nvSpPr>
        <p:spPr>
          <a:xfrm>
            <a:off x="2107651" y="494719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8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96" name="Connettore 2 95"/>
          <p:cNvCxnSpPr>
            <a:stCxn id="90" idx="4"/>
            <a:endCxn id="95" idx="0"/>
          </p:cNvCxnSpPr>
          <p:nvPr/>
        </p:nvCxnSpPr>
        <p:spPr>
          <a:xfrm>
            <a:off x="1619672" y="4371239"/>
            <a:ext cx="873742" cy="575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ttangolo 97"/>
          <p:cNvSpPr/>
          <p:nvPr/>
        </p:nvSpPr>
        <p:spPr>
          <a:xfrm>
            <a:off x="6228184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3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9" name="Rettangolo 98"/>
          <p:cNvSpPr/>
          <p:nvPr/>
        </p:nvSpPr>
        <p:spPr>
          <a:xfrm>
            <a:off x="7164288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7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0" name="Connettore 2 99"/>
          <p:cNvCxnSpPr>
            <a:stCxn id="114" idx="4"/>
            <a:endCxn id="98" idx="0"/>
          </p:cNvCxnSpPr>
          <p:nvPr/>
        </p:nvCxnSpPr>
        <p:spPr>
          <a:xfrm flipH="1">
            <a:off x="6613947" y="4365105"/>
            <a:ext cx="910381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ttore 2 100"/>
          <p:cNvCxnSpPr>
            <a:stCxn id="114" idx="4"/>
            <a:endCxn id="99" idx="0"/>
          </p:cNvCxnSpPr>
          <p:nvPr/>
        </p:nvCxnSpPr>
        <p:spPr>
          <a:xfrm>
            <a:off x="7524328" y="4365105"/>
            <a:ext cx="25723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ttangolo 101"/>
          <p:cNvSpPr/>
          <p:nvPr/>
        </p:nvSpPr>
        <p:spPr>
          <a:xfrm>
            <a:off x="8048947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9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3" name="Connettore 2 102"/>
          <p:cNvCxnSpPr>
            <a:stCxn id="114" idx="4"/>
            <a:endCxn id="102" idx="0"/>
          </p:cNvCxnSpPr>
          <p:nvPr/>
        </p:nvCxnSpPr>
        <p:spPr>
          <a:xfrm>
            <a:off x="7524328" y="4365105"/>
            <a:ext cx="91038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ttangolo 104"/>
          <p:cNvSpPr/>
          <p:nvPr/>
        </p:nvSpPr>
        <p:spPr>
          <a:xfrm>
            <a:off x="3224411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2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6" name="Rettangolo 105"/>
          <p:cNvSpPr/>
          <p:nvPr/>
        </p:nvSpPr>
        <p:spPr>
          <a:xfrm>
            <a:off x="4160515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4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7" name="Connettore 2 106"/>
          <p:cNvCxnSpPr>
            <a:stCxn id="111" idx="4"/>
            <a:endCxn id="105" idx="0"/>
          </p:cNvCxnSpPr>
          <p:nvPr/>
        </p:nvCxnSpPr>
        <p:spPr>
          <a:xfrm flipH="1">
            <a:off x="3610174" y="4365105"/>
            <a:ext cx="961826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ttore 2 107"/>
          <p:cNvCxnSpPr>
            <a:stCxn id="111" idx="4"/>
            <a:endCxn id="106" idx="0"/>
          </p:cNvCxnSpPr>
          <p:nvPr/>
        </p:nvCxnSpPr>
        <p:spPr>
          <a:xfrm flipH="1">
            <a:off x="4546278" y="4365105"/>
            <a:ext cx="2572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ttangolo 108"/>
          <p:cNvSpPr/>
          <p:nvPr/>
        </p:nvSpPr>
        <p:spPr>
          <a:xfrm>
            <a:off x="5096619" y="498549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5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Connettore 2 109"/>
          <p:cNvCxnSpPr>
            <a:stCxn id="111" idx="4"/>
            <a:endCxn id="109" idx="0"/>
          </p:cNvCxnSpPr>
          <p:nvPr/>
        </p:nvCxnSpPr>
        <p:spPr>
          <a:xfrm>
            <a:off x="4572000" y="4365105"/>
            <a:ext cx="91038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Ovale 110"/>
          <p:cNvSpPr/>
          <p:nvPr/>
        </p:nvSpPr>
        <p:spPr>
          <a:xfrm>
            <a:off x="3707904" y="3062827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Personal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Bullying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4" name="Ovale 113"/>
          <p:cNvSpPr/>
          <p:nvPr/>
        </p:nvSpPr>
        <p:spPr>
          <a:xfrm>
            <a:off x="6660232" y="3062827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Social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Isolation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8" name="Arc 51"/>
          <p:cNvSpPr>
            <a:spLocks/>
          </p:cNvSpPr>
          <p:nvPr/>
        </p:nvSpPr>
        <p:spPr bwMode="auto">
          <a:xfrm rot="5400000">
            <a:off x="2573879" y="2104356"/>
            <a:ext cx="997628" cy="2172337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119" name="Arc 51"/>
          <p:cNvSpPr>
            <a:spLocks/>
          </p:cNvSpPr>
          <p:nvPr/>
        </p:nvSpPr>
        <p:spPr bwMode="auto">
          <a:xfrm rot="5400000">
            <a:off x="5549350" y="2163620"/>
            <a:ext cx="997628" cy="2088231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sp>
        <p:nvSpPr>
          <p:cNvPr id="120" name="Arc 51"/>
          <p:cNvSpPr>
            <a:spLocks/>
          </p:cNvSpPr>
          <p:nvPr/>
        </p:nvSpPr>
        <p:spPr bwMode="auto">
          <a:xfrm rot="5400000">
            <a:off x="3563887" y="260648"/>
            <a:ext cx="2160240" cy="5760641"/>
          </a:xfrm>
          <a:custGeom>
            <a:avLst/>
            <a:gdLst>
              <a:gd name="T0" fmla="*/ 201 w 21600"/>
              <a:gd name="T1" fmla="*/ 1187 h 36622"/>
              <a:gd name="T2" fmla="*/ 198 w 21600"/>
              <a:gd name="T3" fmla="*/ 0 h 36622"/>
              <a:gd name="T4" fmla="*/ 425 w 21600"/>
              <a:gd name="T5" fmla="*/ 592 h 36622"/>
              <a:gd name="T6" fmla="*/ 0 60000 65536"/>
              <a:gd name="T7" fmla="*/ 0 60000 65536"/>
              <a:gd name="T8" fmla="*/ 0 60000 65536"/>
              <a:gd name="T9" fmla="*/ 0 w 21600"/>
              <a:gd name="T10" fmla="*/ 0 h 36622"/>
              <a:gd name="T11" fmla="*/ 21600 w 21600"/>
              <a:gd name="T12" fmla="*/ 36622 h 366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6622" fill="none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</a:path>
              <a:path w="21600" h="36622" stroke="0" extrusionOk="0">
                <a:moveTo>
                  <a:pt x="10202" y="36622"/>
                </a:moveTo>
                <a:cubicBezTo>
                  <a:pt x="3858" y="32681"/>
                  <a:pt x="0" y="25742"/>
                  <a:pt x="0" y="18274"/>
                </a:cubicBezTo>
                <a:cubicBezTo>
                  <a:pt x="-1" y="10854"/>
                  <a:pt x="3807" y="3954"/>
                  <a:pt x="10084" y="-1"/>
                </a:cubicBezTo>
                <a:lnTo>
                  <a:pt x="21600" y="18274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 type="stealth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it-IT" altLang="it-IT" sz="1800"/>
          </a:p>
        </p:txBody>
      </p:sp>
      <p:cxnSp>
        <p:nvCxnSpPr>
          <p:cNvPr id="124" name="Connettore 2 123"/>
          <p:cNvCxnSpPr/>
          <p:nvPr/>
        </p:nvCxnSpPr>
        <p:spPr>
          <a:xfrm flipH="1">
            <a:off x="781298" y="553351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ttore 2 126"/>
          <p:cNvCxnSpPr/>
          <p:nvPr/>
        </p:nvCxnSpPr>
        <p:spPr>
          <a:xfrm>
            <a:off x="1627771" y="5546652"/>
            <a:ext cx="10341" cy="2525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ttore 2 127"/>
          <p:cNvCxnSpPr/>
          <p:nvPr/>
        </p:nvCxnSpPr>
        <p:spPr>
          <a:xfrm>
            <a:off x="2483768" y="5546652"/>
            <a:ext cx="0" cy="2084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ttore 2 128"/>
          <p:cNvCxnSpPr/>
          <p:nvPr/>
        </p:nvCxnSpPr>
        <p:spPr>
          <a:xfrm flipH="1">
            <a:off x="3632922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ttore 2 129"/>
          <p:cNvCxnSpPr/>
          <p:nvPr/>
        </p:nvCxnSpPr>
        <p:spPr>
          <a:xfrm flipH="1">
            <a:off x="4572000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ttore 2 130"/>
          <p:cNvCxnSpPr/>
          <p:nvPr/>
        </p:nvCxnSpPr>
        <p:spPr>
          <a:xfrm flipH="1">
            <a:off x="5505130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ttore 2 131"/>
          <p:cNvCxnSpPr/>
          <p:nvPr/>
        </p:nvCxnSpPr>
        <p:spPr>
          <a:xfrm flipH="1">
            <a:off x="6588224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ttore 2 132"/>
          <p:cNvCxnSpPr/>
          <p:nvPr/>
        </p:nvCxnSpPr>
        <p:spPr>
          <a:xfrm flipH="1">
            <a:off x="7593362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ttore 2 133"/>
          <p:cNvCxnSpPr/>
          <p:nvPr/>
        </p:nvCxnSpPr>
        <p:spPr>
          <a:xfrm flipH="1">
            <a:off x="8457458" y="5589241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Immagine 38">
            <a:extLst>
              <a:ext uri="{FF2B5EF4-FFF2-40B4-BE49-F238E27FC236}">
                <a16:creationId xmlns:a16="http://schemas.microsoft.com/office/drawing/2014/main" id="{CBA0E9E0-E80A-4BC3-B215-D664A0B07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B498BE73-6478-4FF7-93F9-BE41943E68A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6471282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Higher-order (or Second-order) CFA</a:t>
            </a:r>
          </a:p>
        </p:txBody>
      </p:sp>
      <p:sp>
        <p:nvSpPr>
          <p:cNvPr id="90" name="Ovale 89"/>
          <p:cNvSpPr/>
          <p:nvPr/>
        </p:nvSpPr>
        <p:spPr>
          <a:xfrm>
            <a:off x="755576" y="3717032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Work-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Related</a:t>
            </a:r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Bullying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ttangolo 90"/>
          <p:cNvSpPr/>
          <p:nvPr/>
        </p:nvSpPr>
        <p:spPr>
          <a:xfrm>
            <a:off x="395536" y="5589240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1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2" name="Rettangolo 91"/>
          <p:cNvSpPr/>
          <p:nvPr/>
        </p:nvSpPr>
        <p:spPr>
          <a:xfrm>
            <a:off x="1223416" y="5589240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6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93" name="Connettore 2 92"/>
          <p:cNvCxnSpPr>
            <a:stCxn id="90" idx="4"/>
            <a:endCxn id="91" idx="0"/>
          </p:cNvCxnSpPr>
          <p:nvPr/>
        </p:nvCxnSpPr>
        <p:spPr>
          <a:xfrm flipH="1">
            <a:off x="781299" y="5019310"/>
            <a:ext cx="838373" cy="569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/>
          <p:cNvCxnSpPr>
            <a:stCxn id="90" idx="4"/>
            <a:endCxn id="92" idx="0"/>
          </p:cNvCxnSpPr>
          <p:nvPr/>
        </p:nvCxnSpPr>
        <p:spPr>
          <a:xfrm flipH="1">
            <a:off x="1609179" y="5019310"/>
            <a:ext cx="10493" cy="569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ttangolo 94"/>
          <p:cNvSpPr/>
          <p:nvPr/>
        </p:nvSpPr>
        <p:spPr>
          <a:xfrm>
            <a:off x="2107651" y="5595267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8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96" name="Connettore 2 95"/>
          <p:cNvCxnSpPr>
            <a:stCxn id="90" idx="4"/>
            <a:endCxn id="95" idx="0"/>
          </p:cNvCxnSpPr>
          <p:nvPr/>
        </p:nvCxnSpPr>
        <p:spPr>
          <a:xfrm>
            <a:off x="1619672" y="5019310"/>
            <a:ext cx="873742" cy="575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ttangolo 97"/>
          <p:cNvSpPr/>
          <p:nvPr/>
        </p:nvSpPr>
        <p:spPr>
          <a:xfrm>
            <a:off x="6228184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3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9" name="Rettangolo 98"/>
          <p:cNvSpPr/>
          <p:nvPr/>
        </p:nvSpPr>
        <p:spPr>
          <a:xfrm>
            <a:off x="7164288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7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0" name="Connettore 2 99"/>
          <p:cNvCxnSpPr>
            <a:stCxn id="114" idx="4"/>
            <a:endCxn id="98" idx="0"/>
          </p:cNvCxnSpPr>
          <p:nvPr/>
        </p:nvCxnSpPr>
        <p:spPr>
          <a:xfrm flipH="1">
            <a:off x="6613947" y="5013176"/>
            <a:ext cx="910381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ttore 2 100"/>
          <p:cNvCxnSpPr>
            <a:stCxn id="114" idx="4"/>
            <a:endCxn id="99" idx="0"/>
          </p:cNvCxnSpPr>
          <p:nvPr/>
        </p:nvCxnSpPr>
        <p:spPr>
          <a:xfrm>
            <a:off x="7524328" y="5013176"/>
            <a:ext cx="25723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ttangolo 101"/>
          <p:cNvSpPr/>
          <p:nvPr/>
        </p:nvSpPr>
        <p:spPr>
          <a:xfrm>
            <a:off x="8048947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9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3" name="Connettore 2 102"/>
          <p:cNvCxnSpPr>
            <a:stCxn id="114" idx="4"/>
            <a:endCxn id="102" idx="0"/>
          </p:cNvCxnSpPr>
          <p:nvPr/>
        </p:nvCxnSpPr>
        <p:spPr>
          <a:xfrm>
            <a:off x="7524328" y="5013176"/>
            <a:ext cx="91038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ttangolo 104"/>
          <p:cNvSpPr/>
          <p:nvPr/>
        </p:nvSpPr>
        <p:spPr>
          <a:xfrm>
            <a:off x="3224411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2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6" name="Rettangolo 105"/>
          <p:cNvSpPr/>
          <p:nvPr/>
        </p:nvSpPr>
        <p:spPr>
          <a:xfrm>
            <a:off x="4160515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4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7" name="Connettore 2 106"/>
          <p:cNvCxnSpPr>
            <a:stCxn id="111" idx="4"/>
            <a:endCxn id="105" idx="0"/>
          </p:cNvCxnSpPr>
          <p:nvPr/>
        </p:nvCxnSpPr>
        <p:spPr>
          <a:xfrm flipH="1">
            <a:off x="3610174" y="5013176"/>
            <a:ext cx="961826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ttore 2 107"/>
          <p:cNvCxnSpPr>
            <a:stCxn id="111" idx="4"/>
            <a:endCxn id="106" idx="0"/>
          </p:cNvCxnSpPr>
          <p:nvPr/>
        </p:nvCxnSpPr>
        <p:spPr>
          <a:xfrm flipH="1">
            <a:off x="4546278" y="5013176"/>
            <a:ext cx="2572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ttangolo 108"/>
          <p:cNvSpPr/>
          <p:nvPr/>
        </p:nvSpPr>
        <p:spPr>
          <a:xfrm>
            <a:off x="5096619" y="563356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Item 5</a:t>
            </a:r>
            <a:endParaRPr lang="it-IT" b="1" baseline="-250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Connettore 2 109"/>
          <p:cNvCxnSpPr>
            <a:stCxn id="111" idx="4"/>
            <a:endCxn id="109" idx="0"/>
          </p:cNvCxnSpPr>
          <p:nvPr/>
        </p:nvCxnSpPr>
        <p:spPr>
          <a:xfrm>
            <a:off x="4572000" y="5013176"/>
            <a:ext cx="910382" cy="620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Ovale 110"/>
          <p:cNvSpPr/>
          <p:nvPr/>
        </p:nvSpPr>
        <p:spPr>
          <a:xfrm>
            <a:off x="3707904" y="3710898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Personal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Bullying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4" name="Ovale 113"/>
          <p:cNvSpPr/>
          <p:nvPr/>
        </p:nvSpPr>
        <p:spPr>
          <a:xfrm>
            <a:off x="6660232" y="3710898"/>
            <a:ext cx="1728192" cy="130227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Social </a:t>
            </a:r>
            <a:r>
              <a:rPr lang="it-IT" sz="2000" b="1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Isolation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4" name="Connettore 2 123"/>
          <p:cNvCxnSpPr/>
          <p:nvPr/>
        </p:nvCxnSpPr>
        <p:spPr>
          <a:xfrm flipH="1">
            <a:off x="781298" y="6181582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ttore 2 126"/>
          <p:cNvCxnSpPr/>
          <p:nvPr/>
        </p:nvCxnSpPr>
        <p:spPr>
          <a:xfrm>
            <a:off x="1627771" y="6194723"/>
            <a:ext cx="10341" cy="2525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ttore 2 127"/>
          <p:cNvCxnSpPr/>
          <p:nvPr/>
        </p:nvCxnSpPr>
        <p:spPr>
          <a:xfrm>
            <a:off x="2483768" y="6194723"/>
            <a:ext cx="9646" cy="26421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ttore 2 128"/>
          <p:cNvCxnSpPr/>
          <p:nvPr/>
        </p:nvCxnSpPr>
        <p:spPr>
          <a:xfrm flipH="1">
            <a:off x="3632922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ttore 2 129"/>
          <p:cNvCxnSpPr/>
          <p:nvPr/>
        </p:nvCxnSpPr>
        <p:spPr>
          <a:xfrm flipH="1">
            <a:off x="4572000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ttore 2 130"/>
          <p:cNvCxnSpPr/>
          <p:nvPr/>
        </p:nvCxnSpPr>
        <p:spPr>
          <a:xfrm flipH="1">
            <a:off x="5505130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ttore 2 131"/>
          <p:cNvCxnSpPr/>
          <p:nvPr/>
        </p:nvCxnSpPr>
        <p:spPr>
          <a:xfrm flipH="1">
            <a:off x="6588224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ttore 2 132"/>
          <p:cNvCxnSpPr/>
          <p:nvPr/>
        </p:nvCxnSpPr>
        <p:spPr>
          <a:xfrm flipH="1">
            <a:off x="7593362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ttore 2 133"/>
          <p:cNvCxnSpPr/>
          <p:nvPr/>
        </p:nvCxnSpPr>
        <p:spPr>
          <a:xfrm flipH="1">
            <a:off x="8457458" y="6237312"/>
            <a:ext cx="2974" cy="221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Ovale 141"/>
          <p:cNvSpPr/>
          <p:nvPr/>
        </p:nvSpPr>
        <p:spPr>
          <a:xfrm>
            <a:off x="3707904" y="2060848"/>
            <a:ext cx="1728192" cy="79097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Mobbing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43" name="Connettore 2 142"/>
          <p:cNvCxnSpPr>
            <a:stCxn id="142" idx="4"/>
            <a:endCxn id="90" idx="0"/>
          </p:cNvCxnSpPr>
          <p:nvPr/>
        </p:nvCxnSpPr>
        <p:spPr>
          <a:xfrm flipH="1">
            <a:off x="1619672" y="2851821"/>
            <a:ext cx="2952328" cy="8652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nettore 2 145"/>
          <p:cNvCxnSpPr>
            <a:stCxn id="142" idx="4"/>
            <a:endCxn id="111" idx="0"/>
          </p:cNvCxnSpPr>
          <p:nvPr/>
        </p:nvCxnSpPr>
        <p:spPr>
          <a:xfrm>
            <a:off x="4572000" y="2851821"/>
            <a:ext cx="0" cy="859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nettore 2 148"/>
          <p:cNvCxnSpPr>
            <a:stCxn id="142" idx="4"/>
            <a:endCxn id="114" idx="0"/>
          </p:cNvCxnSpPr>
          <p:nvPr/>
        </p:nvCxnSpPr>
        <p:spPr>
          <a:xfrm>
            <a:off x="4572000" y="2851821"/>
            <a:ext cx="2952328" cy="859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ttore 2 152"/>
          <p:cNvCxnSpPr>
            <a:stCxn id="90" idx="1"/>
          </p:cNvCxnSpPr>
          <p:nvPr/>
        </p:nvCxnSpPr>
        <p:spPr>
          <a:xfrm flipH="1" flipV="1">
            <a:off x="709290" y="3710898"/>
            <a:ext cx="299374" cy="19684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nettore 2 155"/>
          <p:cNvCxnSpPr>
            <a:stCxn id="111" idx="1"/>
          </p:cNvCxnSpPr>
          <p:nvPr/>
        </p:nvCxnSpPr>
        <p:spPr>
          <a:xfrm flipH="1" flipV="1">
            <a:off x="3698258" y="3672426"/>
            <a:ext cx="262734" cy="2291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Connettore 2 156"/>
          <p:cNvCxnSpPr>
            <a:stCxn id="114" idx="1"/>
          </p:cNvCxnSpPr>
          <p:nvPr/>
        </p:nvCxnSpPr>
        <p:spPr>
          <a:xfrm flipH="1" flipV="1">
            <a:off x="6588224" y="3780977"/>
            <a:ext cx="325096" cy="12063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Immagine 42">
            <a:extLst>
              <a:ext uri="{FF2B5EF4-FFF2-40B4-BE49-F238E27FC236}">
                <a16:creationId xmlns:a16="http://schemas.microsoft.com/office/drawing/2014/main" id="{34C7C4FA-1B1F-4100-89DD-6B286D144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BBE1F76D-FE2A-44C1-995F-9F2EFCD6865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205887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Multidimensional Structure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A0B1351-DD7F-4507-9A74-4F327624A200}"/>
              </a:ext>
            </a:extLst>
          </p:cNvPr>
          <p:cNvSpPr/>
          <p:nvPr/>
        </p:nvSpPr>
        <p:spPr>
          <a:xfrm>
            <a:off x="4675659" y="6396335"/>
            <a:ext cx="44644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Morin, A. J., Myers, N. D., &amp; Lee, S. (2020). Modern factor analytic techniques: Bifactor models, Exploratory Structural Equation Modeling (ESEM), and bifactor‐ESEM. In G. Tenenbaum and R. C. Eklund (Eds.), </a:t>
            </a:r>
            <a:r>
              <a:rPr lang="en-US" sz="8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Handbook of sport psychology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(Vol. 1, 4th ed., pp. 1044-1073). John Wiley &amp; Sons, Inc.</a:t>
            </a:r>
            <a:endParaRPr lang="it-IT" sz="800" dirty="0"/>
          </a:p>
        </p:txBody>
      </p:sp>
      <p:pic>
        <p:nvPicPr>
          <p:cNvPr id="355" name="Immagine 354">
            <a:extLst>
              <a:ext uri="{FF2B5EF4-FFF2-40B4-BE49-F238E27FC236}">
                <a16:creationId xmlns:a16="http://schemas.microsoft.com/office/drawing/2014/main" id="{819CF2E5-BBED-4C18-A09B-16EE2D8243A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76" y="1797542"/>
            <a:ext cx="8460685" cy="457000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D889DD4-DC5A-460D-BD11-EDDDAC19A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5BC09C5D-1F75-47C0-9DE7-17658D8F073F}"/>
              </a:ext>
            </a:extLst>
          </p:cNvPr>
          <p:cNvSpPr/>
          <p:nvPr/>
        </p:nvSpPr>
        <p:spPr>
          <a:xfrm>
            <a:off x="107504" y="6525924"/>
            <a:ext cx="446449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Figure from </a:t>
            </a:r>
            <a:r>
              <a:rPr lang="en-US" sz="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Vignoli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Perinelli, </a:t>
            </a:r>
            <a:r>
              <a:rPr lang="en-US" sz="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Demerouti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&amp; Truxillo (2023, </a:t>
            </a:r>
            <a:r>
              <a:rPr lang="en-US" sz="8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Work, Aging and Retirement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it-IT" sz="80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07212D-B741-4DFC-AD37-FB2BDC333D0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67978697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CFA with Ordinal Data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D889DD4-DC5A-460D-BD11-EDDDAC19A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5BC09C5D-1F75-47C0-9DE7-17658D8F073F}"/>
              </a:ext>
            </a:extLst>
          </p:cNvPr>
          <p:cNvSpPr/>
          <p:nvPr/>
        </p:nvSpPr>
        <p:spPr>
          <a:xfrm>
            <a:off x="84683" y="6242723"/>
            <a:ext cx="49098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From Perinelli, </a:t>
            </a:r>
            <a:r>
              <a:rPr lang="en-US" sz="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Balducci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&amp; </a:t>
            </a:r>
            <a:r>
              <a:rPr lang="en-US" sz="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Fraccaroli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(2023, </a:t>
            </a:r>
            <a:r>
              <a:rPr lang="en-US" sz="8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Current Psychology</a:t>
            </a:r>
            <a:r>
              <a:rPr lang="en-US" sz="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</a:p>
          <a:p>
            <a:r>
              <a:rPr lang="en-US" sz="800" dirty="0">
                <a:latin typeface="Times New Roman" panose="02020603050405020304" pitchFamily="18" charset="0"/>
              </a:rPr>
              <a:t>R codes are available here </a:t>
            </a:r>
            <a:r>
              <a:rPr lang="en-US" sz="800" dirty="0">
                <a:latin typeface="Times New Roman" panose="02020603050405020304" pitchFamily="18" charset="0"/>
                <a:hlinkClick r:id="rId3"/>
              </a:rPr>
              <a:t>https://psicostat.dpss.psy.unipd.it/files/2022-06-17_perinelli.html</a:t>
            </a:r>
            <a:r>
              <a:rPr lang="en-US" sz="800" dirty="0">
                <a:latin typeface="Times New Roman" panose="02020603050405020304" pitchFamily="18" charset="0"/>
              </a:rPr>
              <a:t> , while R codes and </a:t>
            </a:r>
            <a:r>
              <a:rPr lang="en-US" sz="800" i="1" dirty="0" err="1">
                <a:latin typeface="Times New Roman" panose="02020603050405020304" pitchFamily="18" charset="0"/>
              </a:rPr>
              <a:t>Mplus</a:t>
            </a:r>
            <a:r>
              <a:rPr lang="en-US" sz="800" i="1" dirty="0">
                <a:latin typeface="Times New Roman" panose="02020603050405020304" pitchFamily="18" charset="0"/>
              </a:rPr>
              <a:t> </a:t>
            </a:r>
            <a:r>
              <a:rPr lang="en-US" sz="800" dirty="0">
                <a:latin typeface="Times New Roman" panose="02020603050405020304" pitchFamily="18" charset="0"/>
              </a:rPr>
              <a:t>syntaxes are available here </a:t>
            </a:r>
            <a:r>
              <a:rPr lang="en-US" sz="800" dirty="0">
                <a:latin typeface="Times New Roman" panose="02020603050405020304" pitchFamily="18" charset="0"/>
                <a:hlinkClick r:id="rId4"/>
              </a:rPr>
              <a:t>https://doi.org/10.1007/s12144-022-03741-4</a:t>
            </a:r>
            <a:r>
              <a:rPr lang="en-US" sz="800" dirty="0">
                <a:latin typeface="Times New Roman" panose="02020603050405020304" pitchFamily="18" charset="0"/>
              </a:rPr>
              <a:t> under “Supplementary Information”</a:t>
            </a:r>
            <a:endParaRPr lang="it-IT" sz="800" dirty="0"/>
          </a:p>
        </p:txBody>
      </p:sp>
      <p:grpSp>
        <p:nvGrpSpPr>
          <p:cNvPr id="11" name="Gruppo 15382">
            <a:extLst>
              <a:ext uri="{FF2B5EF4-FFF2-40B4-BE49-F238E27FC236}">
                <a16:creationId xmlns:a16="http://schemas.microsoft.com/office/drawing/2014/main" id="{E77CCB7D-3455-4F0E-8545-15A5EF715F31}"/>
              </a:ext>
            </a:extLst>
          </p:cNvPr>
          <p:cNvGrpSpPr>
            <a:grpSpLocks/>
          </p:cNvGrpSpPr>
          <p:nvPr/>
        </p:nvGrpSpPr>
        <p:grpSpPr bwMode="auto">
          <a:xfrm>
            <a:off x="167292" y="2132856"/>
            <a:ext cx="8723313" cy="3760788"/>
            <a:chOff x="487973" y="582853"/>
            <a:chExt cx="9925956" cy="4219502"/>
          </a:xfrm>
        </p:grpSpPr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C155A2D9-4B6C-4DC2-96D9-2075A59B8515}"/>
                </a:ext>
              </a:extLst>
            </p:cNvPr>
            <p:cNvSpPr/>
            <p:nvPr/>
          </p:nvSpPr>
          <p:spPr bwMode="auto">
            <a:xfrm>
              <a:off x="4622200" y="948109"/>
              <a:ext cx="1749585" cy="79562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r>
                <a:rPr lang="it-IT" sz="1600" dirty="0" err="1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Bullying</a:t>
              </a:r>
              <a:endParaRPr lang="it-IT" sz="16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algn="ctr" eaLnBrk="1" hangingPunct="1">
                <a:defRPr/>
              </a:pPr>
              <a:r>
                <a:rPr lang="it-IT" sz="1600" dirty="0" err="1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at</a:t>
              </a:r>
              <a:r>
                <a:rPr lang="it-IT" sz="16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 Work </a:t>
              </a:r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70FA495D-A6FE-4E6A-B0D8-52C8F825DFD5}"/>
                </a:ext>
              </a:extLst>
            </p:cNvPr>
            <p:cNvCxnSpPr>
              <a:cxnSpLocks/>
              <a:stCxn id="12" idx="4"/>
              <a:endCxn id="123" idx="0"/>
            </p:cNvCxnSpPr>
            <p:nvPr/>
          </p:nvCxnSpPr>
          <p:spPr bwMode="auto">
            <a:xfrm flipH="1">
              <a:off x="1056350" y="1743733"/>
              <a:ext cx="4440643" cy="143402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CasellaDiTesto 193">
              <a:extLst>
                <a:ext uri="{FF2B5EF4-FFF2-40B4-BE49-F238E27FC236}">
                  <a16:creationId xmlns:a16="http://schemas.microsoft.com/office/drawing/2014/main" id="{35DDB656-0ADB-4E15-A037-318B81EDAC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6770" y="2645030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15" name="Arco 144">
              <a:extLst>
                <a:ext uri="{FF2B5EF4-FFF2-40B4-BE49-F238E27FC236}">
                  <a16:creationId xmlns:a16="http://schemas.microsoft.com/office/drawing/2014/main" id="{C2987872-4135-47A0-9EB0-9EA9F8E8F7DA}"/>
                </a:ext>
              </a:extLst>
            </p:cNvPr>
            <p:cNvSpPr>
              <a:spLocks/>
            </p:cNvSpPr>
            <p:nvPr/>
          </p:nvSpPr>
          <p:spPr bwMode="auto">
            <a:xfrm rot="9831620">
              <a:off x="5873265" y="728955"/>
              <a:ext cx="395324" cy="398606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triangle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it-IT"/>
            </a:p>
          </p:txBody>
        </p:sp>
        <p:sp>
          <p:nvSpPr>
            <p:cNvPr id="16" name="CasellaDiTesto 255">
              <a:extLst>
                <a:ext uri="{FF2B5EF4-FFF2-40B4-BE49-F238E27FC236}">
                  <a16:creationId xmlns:a16="http://schemas.microsoft.com/office/drawing/2014/main" id="{14E26599-E3D9-4FF6-A1C9-E33E4ABB20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80696" y="582853"/>
              <a:ext cx="398251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φ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</a:p>
          </p:txBody>
        </p:sp>
        <p:grpSp>
          <p:nvGrpSpPr>
            <p:cNvPr id="17" name="Gruppo 22">
              <a:extLst>
                <a:ext uri="{FF2B5EF4-FFF2-40B4-BE49-F238E27FC236}">
                  <a16:creationId xmlns:a16="http://schemas.microsoft.com/office/drawing/2014/main" id="{1DB31AAF-A771-4152-B202-E45179E923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3115" y="3178761"/>
              <a:ext cx="938495" cy="1618391"/>
              <a:chOff x="593115" y="3178761"/>
              <a:chExt cx="938495" cy="1618391"/>
            </a:xfrm>
          </p:grpSpPr>
          <p:sp>
            <p:nvSpPr>
              <p:cNvPr id="122" name="Rettangolo 121">
                <a:extLst>
                  <a:ext uri="{FF2B5EF4-FFF2-40B4-BE49-F238E27FC236}">
                    <a16:creationId xmlns:a16="http://schemas.microsoft.com/office/drawing/2014/main" id="{83C277EF-419C-45E9-AFCD-149688E50E8A}"/>
                  </a:ext>
                </a:extLst>
              </p:cNvPr>
              <p:cNvSpPr/>
              <p:nvPr/>
            </p:nvSpPr>
            <p:spPr bwMode="auto">
              <a:xfrm>
                <a:off x="599109" y="4348167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snaq1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123" name="Ovale 122">
                <a:extLst>
                  <a:ext uri="{FF2B5EF4-FFF2-40B4-BE49-F238E27FC236}">
                    <a16:creationId xmlns:a16="http://schemas.microsoft.com/office/drawing/2014/main" id="{EC6C479B-1AD8-4749-833B-CF49F52415AD}"/>
                  </a:ext>
                </a:extLst>
              </p:cNvPr>
              <p:cNvSpPr/>
              <p:nvPr/>
            </p:nvSpPr>
            <p:spPr bwMode="auto">
              <a:xfrm>
                <a:off x="592758" y="3179347"/>
                <a:ext cx="925598" cy="57488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124" name="Connettore 2 123">
                <a:extLst>
                  <a:ext uri="{FF2B5EF4-FFF2-40B4-BE49-F238E27FC236}">
                    <a16:creationId xmlns:a16="http://schemas.microsoft.com/office/drawing/2014/main" id="{CA170637-6D46-4E38-885C-3A18BEE04142}"/>
                  </a:ext>
                </a:extLst>
              </p:cNvPr>
              <p:cNvCxnSpPr/>
              <p:nvPr/>
            </p:nvCxnSpPr>
            <p:spPr bwMode="auto">
              <a:xfrm>
                <a:off x="683253" y="3644651"/>
                <a:ext cx="0" cy="70351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Connettore 2 124">
                <a:extLst>
                  <a:ext uri="{FF2B5EF4-FFF2-40B4-BE49-F238E27FC236}">
                    <a16:creationId xmlns:a16="http://schemas.microsoft.com/office/drawing/2014/main" id="{CD347DD7-9D62-49BD-8B45-FB1AFDDCE6AA}"/>
                  </a:ext>
                </a:extLst>
              </p:cNvPr>
              <p:cNvCxnSpPr>
                <a:cxnSpLocks/>
                <a:stCxn id="123" idx="4"/>
                <a:endCxn id="122" idx="0"/>
              </p:cNvCxnSpPr>
              <p:nvPr/>
            </p:nvCxnSpPr>
            <p:spPr bwMode="auto">
              <a:xfrm>
                <a:off x="1054763" y="3754229"/>
                <a:ext cx="11113" cy="5939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Connettore 2 125">
                <a:extLst>
                  <a:ext uri="{FF2B5EF4-FFF2-40B4-BE49-F238E27FC236}">
                    <a16:creationId xmlns:a16="http://schemas.microsoft.com/office/drawing/2014/main" id="{90046608-75C8-42DE-99EA-34C05F04F83B}"/>
                  </a:ext>
                </a:extLst>
              </p:cNvPr>
              <p:cNvCxnSpPr/>
              <p:nvPr/>
            </p:nvCxnSpPr>
            <p:spPr bwMode="auto">
              <a:xfrm>
                <a:off x="1437385" y="3644651"/>
                <a:ext cx="0" cy="70351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uppo 114">
              <a:extLst>
                <a:ext uri="{FF2B5EF4-FFF2-40B4-BE49-F238E27FC236}">
                  <a16:creationId xmlns:a16="http://schemas.microsoft.com/office/drawing/2014/main" id="{467D7E5F-16D9-4CF0-8DC3-7DC3FDC949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7557" y="3175412"/>
              <a:ext cx="938495" cy="1618391"/>
              <a:chOff x="593115" y="3178761"/>
              <a:chExt cx="938495" cy="1618391"/>
            </a:xfrm>
          </p:grpSpPr>
          <p:sp>
            <p:nvSpPr>
              <p:cNvPr id="117" name="Rettangolo 116">
                <a:extLst>
                  <a:ext uri="{FF2B5EF4-FFF2-40B4-BE49-F238E27FC236}">
                    <a16:creationId xmlns:a16="http://schemas.microsoft.com/office/drawing/2014/main" id="{75B7D61B-86B5-46C8-9593-814D790EE7B9}"/>
                  </a:ext>
                </a:extLst>
              </p:cNvPr>
              <p:cNvSpPr/>
              <p:nvPr/>
            </p:nvSpPr>
            <p:spPr bwMode="auto">
              <a:xfrm>
                <a:off x="599667" y="4348340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snaq2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118" name="Ovale 117">
                <a:extLst>
                  <a:ext uri="{FF2B5EF4-FFF2-40B4-BE49-F238E27FC236}">
                    <a16:creationId xmlns:a16="http://schemas.microsoft.com/office/drawing/2014/main" id="{5796BEBF-C06E-435C-B893-2EC6A817D813}"/>
                  </a:ext>
                </a:extLst>
              </p:cNvPr>
              <p:cNvSpPr/>
              <p:nvPr/>
            </p:nvSpPr>
            <p:spPr bwMode="auto">
              <a:xfrm>
                <a:off x="593316" y="3179520"/>
                <a:ext cx="925598" cy="576469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119" name="Connettore 2 118">
                <a:extLst>
                  <a:ext uri="{FF2B5EF4-FFF2-40B4-BE49-F238E27FC236}">
                    <a16:creationId xmlns:a16="http://schemas.microsoft.com/office/drawing/2014/main" id="{04DE115F-1275-44EB-BD96-01240D740A0A}"/>
                  </a:ext>
                </a:extLst>
              </p:cNvPr>
              <p:cNvCxnSpPr/>
              <p:nvPr/>
            </p:nvCxnSpPr>
            <p:spPr bwMode="auto">
              <a:xfrm>
                <a:off x="683812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Connettore 2 119">
                <a:extLst>
                  <a:ext uri="{FF2B5EF4-FFF2-40B4-BE49-F238E27FC236}">
                    <a16:creationId xmlns:a16="http://schemas.microsoft.com/office/drawing/2014/main" id="{C79E0C28-16B2-41E1-B612-D357BF0D50D7}"/>
                  </a:ext>
                </a:extLst>
              </p:cNvPr>
              <p:cNvCxnSpPr>
                <a:cxnSpLocks/>
                <a:stCxn id="118" idx="4"/>
                <a:endCxn id="117" idx="0"/>
              </p:cNvCxnSpPr>
              <p:nvPr/>
            </p:nvCxnSpPr>
            <p:spPr bwMode="auto">
              <a:xfrm>
                <a:off x="1055321" y="3755989"/>
                <a:ext cx="11113" cy="5923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Connettore 2 120">
                <a:extLst>
                  <a:ext uri="{FF2B5EF4-FFF2-40B4-BE49-F238E27FC236}">
                    <a16:creationId xmlns:a16="http://schemas.microsoft.com/office/drawing/2014/main" id="{C69714C6-E619-4948-81CC-8493C5498D02}"/>
                  </a:ext>
                </a:extLst>
              </p:cNvPr>
              <p:cNvCxnSpPr/>
              <p:nvPr/>
            </p:nvCxnSpPr>
            <p:spPr bwMode="auto">
              <a:xfrm>
                <a:off x="1437943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uppo 120">
              <a:extLst>
                <a:ext uri="{FF2B5EF4-FFF2-40B4-BE49-F238E27FC236}">
                  <a16:creationId xmlns:a16="http://schemas.microsoft.com/office/drawing/2014/main" id="{13DDD28F-621B-437C-B929-390DB78700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93755" y="3183964"/>
              <a:ext cx="938495" cy="1618391"/>
              <a:chOff x="593115" y="3178761"/>
              <a:chExt cx="938495" cy="1618391"/>
            </a:xfrm>
          </p:grpSpPr>
          <p:sp>
            <p:nvSpPr>
              <p:cNvPr id="112" name="Rettangolo 111">
                <a:extLst>
                  <a:ext uri="{FF2B5EF4-FFF2-40B4-BE49-F238E27FC236}">
                    <a16:creationId xmlns:a16="http://schemas.microsoft.com/office/drawing/2014/main" id="{BBE6C60A-71E6-41CA-A13A-3505A87E23E4}"/>
                  </a:ext>
                </a:extLst>
              </p:cNvPr>
              <p:cNvSpPr/>
              <p:nvPr/>
            </p:nvSpPr>
            <p:spPr bwMode="auto">
              <a:xfrm>
                <a:off x="598944" y="4347728"/>
                <a:ext cx="931948" cy="44942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snaq3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113" name="Ovale 112">
                <a:extLst>
                  <a:ext uri="{FF2B5EF4-FFF2-40B4-BE49-F238E27FC236}">
                    <a16:creationId xmlns:a16="http://schemas.microsoft.com/office/drawing/2014/main" id="{F207BFC3-F3E2-4B75-AD1D-90614A35ED27}"/>
                  </a:ext>
                </a:extLst>
              </p:cNvPr>
              <p:cNvSpPr/>
              <p:nvPr/>
            </p:nvSpPr>
            <p:spPr bwMode="auto">
              <a:xfrm>
                <a:off x="592593" y="3178908"/>
                <a:ext cx="925598" cy="57647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3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114" name="Connettore 2 113">
                <a:extLst>
                  <a:ext uri="{FF2B5EF4-FFF2-40B4-BE49-F238E27FC236}">
                    <a16:creationId xmlns:a16="http://schemas.microsoft.com/office/drawing/2014/main" id="{B7A46500-14C0-427D-8AC2-9116A203E6B6}"/>
                  </a:ext>
                </a:extLst>
              </p:cNvPr>
              <p:cNvCxnSpPr/>
              <p:nvPr/>
            </p:nvCxnSpPr>
            <p:spPr bwMode="auto">
              <a:xfrm>
                <a:off x="683089" y="3645801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Connettore 2 114">
                <a:extLst>
                  <a:ext uri="{FF2B5EF4-FFF2-40B4-BE49-F238E27FC236}">
                    <a16:creationId xmlns:a16="http://schemas.microsoft.com/office/drawing/2014/main" id="{D4985034-8AFE-479C-81E3-7602824242ED}"/>
                  </a:ext>
                </a:extLst>
              </p:cNvPr>
              <p:cNvCxnSpPr>
                <a:cxnSpLocks/>
                <a:stCxn id="113" idx="4"/>
                <a:endCxn id="112" idx="0"/>
              </p:cNvCxnSpPr>
              <p:nvPr/>
            </p:nvCxnSpPr>
            <p:spPr bwMode="auto">
              <a:xfrm>
                <a:off x="1054598" y="3755378"/>
                <a:ext cx="11113" cy="59235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nettore 2 115">
                <a:extLst>
                  <a:ext uri="{FF2B5EF4-FFF2-40B4-BE49-F238E27FC236}">
                    <a16:creationId xmlns:a16="http://schemas.microsoft.com/office/drawing/2014/main" id="{38A894CC-98B5-4C6E-BC15-5DA0758F26DF}"/>
                  </a:ext>
                </a:extLst>
              </p:cNvPr>
              <p:cNvCxnSpPr/>
              <p:nvPr/>
            </p:nvCxnSpPr>
            <p:spPr bwMode="auto">
              <a:xfrm>
                <a:off x="1437220" y="3645801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uppo 126">
              <a:extLst>
                <a:ext uri="{FF2B5EF4-FFF2-40B4-BE49-F238E27FC236}">
                  <a16:creationId xmlns:a16="http://schemas.microsoft.com/office/drawing/2014/main" id="{DDA28779-7836-4C6B-AF94-08AEDF3F6F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91858" y="3175412"/>
              <a:ext cx="938495" cy="1618391"/>
              <a:chOff x="593115" y="3178761"/>
              <a:chExt cx="938495" cy="1618391"/>
            </a:xfrm>
          </p:grpSpPr>
          <p:sp>
            <p:nvSpPr>
              <p:cNvPr id="107" name="Rettangolo 106">
                <a:extLst>
                  <a:ext uri="{FF2B5EF4-FFF2-40B4-BE49-F238E27FC236}">
                    <a16:creationId xmlns:a16="http://schemas.microsoft.com/office/drawing/2014/main" id="{5FC8CB6C-61E4-46A7-B7A3-C9B1BDD6FB24}"/>
                  </a:ext>
                </a:extLst>
              </p:cNvPr>
              <p:cNvSpPr/>
              <p:nvPr/>
            </p:nvSpPr>
            <p:spPr bwMode="auto">
              <a:xfrm>
                <a:off x="599492" y="4348340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snaq4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108" name="Ovale 107">
                <a:extLst>
                  <a:ext uri="{FF2B5EF4-FFF2-40B4-BE49-F238E27FC236}">
                    <a16:creationId xmlns:a16="http://schemas.microsoft.com/office/drawing/2014/main" id="{E6AA1034-989B-4450-8BA0-35FB9CC9BA3C}"/>
                  </a:ext>
                </a:extLst>
              </p:cNvPr>
              <p:cNvSpPr/>
              <p:nvPr/>
            </p:nvSpPr>
            <p:spPr bwMode="auto">
              <a:xfrm>
                <a:off x="593141" y="3179520"/>
                <a:ext cx="925598" cy="576469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4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109" name="Connettore 2 108">
                <a:extLst>
                  <a:ext uri="{FF2B5EF4-FFF2-40B4-BE49-F238E27FC236}">
                    <a16:creationId xmlns:a16="http://schemas.microsoft.com/office/drawing/2014/main" id="{08D2A188-735E-4CA1-A336-BEF22CB10B9E}"/>
                  </a:ext>
                </a:extLst>
              </p:cNvPr>
              <p:cNvCxnSpPr/>
              <p:nvPr/>
            </p:nvCxnSpPr>
            <p:spPr bwMode="auto">
              <a:xfrm>
                <a:off x="683637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Connettore 2 109">
                <a:extLst>
                  <a:ext uri="{FF2B5EF4-FFF2-40B4-BE49-F238E27FC236}">
                    <a16:creationId xmlns:a16="http://schemas.microsoft.com/office/drawing/2014/main" id="{14795188-4806-4E3F-9015-13B3280C1D7B}"/>
                  </a:ext>
                </a:extLst>
              </p:cNvPr>
              <p:cNvCxnSpPr>
                <a:cxnSpLocks/>
                <a:stCxn id="108" idx="4"/>
                <a:endCxn id="107" idx="0"/>
              </p:cNvCxnSpPr>
              <p:nvPr/>
            </p:nvCxnSpPr>
            <p:spPr bwMode="auto">
              <a:xfrm>
                <a:off x="1055146" y="3755989"/>
                <a:ext cx="11113" cy="5923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Connettore 2 110">
                <a:extLst>
                  <a:ext uri="{FF2B5EF4-FFF2-40B4-BE49-F238E27FC236}">
                    <a16:creationId xmlns:a16="http://schemas.microsoft.com/office/drawing/2014/main" id="{BDDD2455-0D1C-41BB-8EA8-2DE0FE92990E}"/>
                  </a:ext>
                </a:extLst>
              </p:cNvPr>
              <p:cNvCxnSpPr/>
              <p:nvPr/>
            </p:nvCxnSpPr>
            <p:spPr bwMode="auto">
              <a:xfrm>
                <a:off x="1437768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uppo 153">
              <a:extLst>
                <a:ext uri="{FF2B5EF4-FFF2-40B4-BE49-F238E27FC236}">
                  <a16:creationId xmlns:a16="http://schemas.microsoft.com/office/drawing/2014/main" id="{B1B32AFB-FAE8-44F1-A74B-22A631AAE1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87574" y="3178761"/>
              <a:ext cx="938495" cy="1618391"/>
              <a:chOff x="593115" y="3178761"/>
              <a:chExt cx="938495" cy="1618391"/>
            </a:xfrm>
          </p:grpSpPr>
          <p:sp>
            <p:nvSpPr>
              <p:cNvPr id="102" name="Rettangolo 101">
                <a:extLst>
                  <a:ext uri="{FF2B5EF4-FFF2-40B4-BE49-F238E27FC236}">
                    <a16:creationId xmlns:a16="http://schemas.microsoft.com/office/drawing/2014/main" id="{AE874869-085F-4C17-9328-FAA432678E7C}"/>
                  </a:ext>
                </a:extLst>
              </p:cNvPr>
              <p:cNvSpPr/>
              <p:nvPr/>
            </p:nvSpPr>
            <p:spPr bwMode="auto">
              <a:xfrm>
                <a:off x="599251" y="4348167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snaq5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103" name="Ovale 102">
                <a:extLst>
                  <a:ext uri="{FF2B5EF4-FFF2-40B4-BE49-F238E27FC236}">
                    <a16:creationId xmlns:a16="http://schemas.microsoft.com/office/drawing/2014/main" id="{0016F99F-DCAA-4DA5-8B03-F577C11F67CC}"/>
                  </a:ext>
                </a:extLst>
              </p:cNvPr>
              <p:cNvSpPr/>
              <p:nvPr/>
            </p:nvSpPr>
            <p:spPr bwMode="auto">
              <a:xfrm>
                <a:off x="592900" y="3179347"/>
                <a:ext cx="925598" cy="57488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5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104" name="Connettore 2 103">
                <a:extLst>
                  <a:ext uri="{FF2B5EF4-FFF2-40B4-BE49-F238E27FC236}">
                    <a16:creationId xmlns:a16="http://schemas.microsoft.com/office/drawing/2014/main" id="{FDDFBF5F-98DD-4630-946F-8993D5861CEA}"/>
                  </a:ext>
                </a:extLst>
              </p:cNvPr>
              <p:cNvCxnSpPr/>
              <p:nvPr/>
            </p:nvCxnSpPr>
            <p:spPr bwMode="auto">
              <a:xfrm>
                <a:off x="683396" y="3644651"/>
                <a:ext cx="0" cy="70351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Connettore 2 104">
                <a:extLst>
                  <a:ext uri="{FF2B5EF4-FFF2-40B4-BE49-F238E27FC236}">
                    <a16:creationId xmlns:a16="http://schemas.microsoft.com/office/drawing/2014/main" id="{4C7FFA1A-9031-40F6-899D-EA6536C9234E}"/>
                  </a:ext>
                </a:extLst>
              </p:cNvPr>
              <p:cNvCxnSpPr>
                <a:cxnSpLocks/>
                <a:stCxn id="103" idx="4"/>
                <a:endCxn id="102" idx="0"/>
              </p:cNvCxnSpPr>
              <p:nvPr/>
            </p:nvCxnSpPr>
            <p:spPr bwMode="auto">
              <a:xfrm>
                <a:off x="1054905" y="3754229"/>
                <a:ext cx="11113" cy="5939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Connettore 2 105">
                <a:extLst>
                  <a:ext uri="{FF2B5EF4-FFF2-40B4-BE49-F238E27FC236}">
                    <a16:creationId xmlns:a16="http://schemas.microsoft.com/office/drawing/2014/main" id="{EF373B2B-70CC-462D-AEEC-56F4578CF723}"/>
                  </a:ext>
                </a:extLst>
              </p:cNvPr>
              <p:cNvCxnSpPr/>
              <p:nvPr/>
            </p:nvCxnSpPr>
            <p:spPr bwMode="auto">
              <a:xfrm>
                <a:off x="1437527" y="3644651"/>
                <a:ext cx="0" cy="70351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uppo 159">
              <a:extLst>
                <a:ext uri="{FF2B5EF4-FFF2-40B4-BE49-F238E27FC236}">
                  <a16:creationId xmlns:a16="http://schemas.microsoft.com/office/drawing/2014/main" id="{CB632AE9-636C-4689-8B88-76529524AF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92016" y="3175412"/>
              <a:ext cx="938495" cy="1618391"/>
              <a:chOff x="593115" y="3178761"/>
              <a:chExt cx="938495" cy="1618391"/>
            </a:xfrm>
          </p:grpSpPr>
          <p:sp>
            <p:nvSpPr>
              <p:cNvPr id="97" name="Rettangolo 96">
                <a:extLst>
                  <a:ext uri="{FF2B5EF4-FFF2-40B4-BE49-F238E27FC236}">
                    <a16:creationId xmlns:a16="http://schemas.microsoft.com/office/drawing/2014/main" id="{6990161D-55EF-480B-B032-562F72347C58}"/>
                  </a:ext>
                </a:extLst>
              </p:cNvPr>
              <p:cNvSpPr/>
              <p:nvPr/>
            </p:nvSpPr>
            <p:spPr bwMode="auto">
              <a:xfrm>
                <a:off x="599810" y="4348340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snaq6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98" name="Ovale 97">
                <a:extLst>
                  <a:ext uri="{FF2B5EF4-FFF2-40B4-BE49-F238E27FC236}">
                    <a16:creationId xmlns:a16="http://schemas.microsoft.com/office/drawing/2014/main" id="{8E28EAA6-6C94-45B4-BEDD-CAC5B37ED803}"/>
                  </a:ext>
                </a:extLst>
              </p:cNvPr>
              <p:cNvSpPr/>
              <p:nvPr/>
            </p:nvSpPr>
            <p:spPr bwMode="auto">
              <a:xfrm>
                <a:off x="593459" y="3179520"/>
                <a:ext cx="925598" cy="576469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6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99" name="Connettore 2 98">
                <a:extLst>
                  <a:ext uri="{FF2B5EF4-FFF2-40B4-BE49-F238E27FC236}">
                    <a16:creationId xmlns:a16="http://schemas.microsoft.com/office/drawing/2014/main" id="{759632DB-0F5A-443A-ACCA-5E83DA00DC7F}"/>
                  </a:ext>
                </a:extLst>
              </p:cNvPr>
              <p:cNvCxnSpPr/>
              <p:nvPr/>
            </p:nvCxnSpPr>
            <p:spPr bwMode="auto">
              <a:xfrm>
                <a:off x="683955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Connettore 2 99">
                <a:extLst>
                  <a:ext uri="{FF2B5EF4-FFF2-40B4-BE49-F238E27FC236}">
                    <a16:creationId xmlns:a16="http://schemas.microsoft.com/office/drawing/2014/main" id="{F6A08A8A-096D-4F71-AB6F-551C03C1218E}"/>
                  </a:ext>
                </a:extLst>
              </p:cNvPr>
              <p:cNvCxnSpPr>
                <a:cxnSpLocks/>
                <a:stCxn id="98" idx="4"/>
                <a:endCxn id="97" idx="0"/>
              </p:cNvCxnSpPr>
              <p:nvPr/>
            </p:nvCxnSpPr>
            <p:spPr bwMode="auto">
              <a:xfrm>
                <a:off x="1055464" y="3755989"/>
                <a:ext cx="11113" cy="5923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Connettore 2 100">
                <a:extLst>
                  <a:ext uri="{FF2B5EF4-FFF2-40B4-BE49-F238E27FC236}">
                    <a16:creationId xmlns:a16="http://schemas.microsoft.com/office/drawing/2014/main" id="{CBDFD71A-6274-4670-835E-9F03273979FD}"/>
                  </a:ext>
                </a:extLst>
              </p:cNvPr>
              <p:cNvCxnSpPr/>
              <p:nvPr/>
            </p:nvCxnSpPr>
            <p:spPr bwMode="auto">
              <a:xfrm>
                <a:off x="1438086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uppo 165">
              <a:extLst>
                <a:ext uri="{FF2B5EF4-FFF2-40B4-BE49-F238E27FC236}">
                  <a16:creationId xmlns:a16="http://schemas.microsoft.com/office/drawing/2014/main" id="{36A0C1B0-1DB0-47FA-AF4F-2D580E297D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88214" y="3183964"/>
              <a:ext cx="938495" cy="1618391"/>
              <a:chOff x="593115" y="3178761"/>
              <a:chExt cx="938495" cy="1618391"/>
            </a:xfrm>
          </p:grpSpPr>
          <p:sp>
            <p:nvSpPr>
              <p:cNvPr id="92" name="Rettangolo 91">
                <a:extLst>
                  <a:ext uri="{FF2B5EF4-FFF2-40B4-BE49-F238E27FC236}">
                    <a16:creationId xmlns:a16="http://schemas.microsoft.com/office/drawing/2014/main" id="{40CEB578-DA79-44A7-AA81-DF166805D653}"/>
                  </a:ext>
                </a:extLst>
              </p:cNvPr>
              <p:cNvSpPr/>
              <p:nvPr/>
            </p:nvSpPr>
            <p:spPr bwMode="auto">
              <a:xfrm>
                <a:off x="599087" y="4347728"/>
                <a:ext cx="931948" cy="44942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snaq7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93" name="Ovale 92">
                <a:extLst>
                  <a:ext uri="{FF2B5EF4-FFF2-40B4-BE49-F238E27FC236}">
                    <a16:creationId xmlns:a16="http://schemas.microsoft.com/office/drawing/2014/main" id="{FF9ACD00-709D-45BB-BEDE-EF8933F1FD8E}"/>
                  </a:ext>
                </a:extLst>
              </p:cNvPr>
              <p:cNvSpPr/>
              <p:nvPr/>
            </p:nvSpPr>
            <p:spPr bwMode="auto">
              <a:xfrm>
                <a:off x="592736" y="3178908"/>
                <a:ext cx="925598" cy="57647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7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94" name="Connettore 2 93">
                <a:extLst>
                  <a:ext uri="{FF2B5EF4-FFF2-40B4-BE49-F238E27FC236}">
                    <a16:creationId xmlns:a16="http://schemas.microsoft.com/office/drawing/2014/main" id="{582FF6B9-3977-4216-94A9-BD22E6A656E2}"/>
                  </a:ext>
                </a:extLst>
              </p:cNvPr>
              <p:cNvCxnSpPr/>
              <p:nvPr/>
            </p:nvCxnSpPr>
            <p:spPr bwMode="auto">
              <a:xfrm>
                <a:off x="683232" y="3645801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onnettore 2 94">
                <a:extLst>
                  <a:ext uri="{FF2B5EF4-FFF2-40B4-BE49-F238E27FC236}">
                    <a16:creationId xmlns:a16="http://schemas.microsoft.com/office/drawing/2014/main" id="{35840C6D-3CFA-45C7-AA25-97442A54A9B9}"/>
                  </a:ext>
                </a:extLst>
              </p:cNvPr>
              <p:cNvCxnSpPr>
                <a:cxnSpLocks/>
                <a:stCxn id="93" idx="4"/>
                <a:endCxn id="92" idx="0"/>
              </p:cNvCxnSpPr>
              <p:nvPr/>
            </p:nvCxnSpPr>
            <p:spPr bwMode="auto">
              <a:xfrm>
                <a:off x="1054741" y="3755378"/>
                <a:ext cx="11113" cy="59235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onnettore 2 95">
                <a:extLst>
                  <a:ext uri="{FF2B5EF4-FFF2-40B4-BE49-F238E27FC236}">
                    <a16:creationId xmlns:a16="http://schemas.microsoft.com/office/drawing/2014/main" id="{204791BE-D5BF-44FF-989C-56EA70153CDE}"/>
                  </a:ext>
                </a:extLst>
              </p:cNvPr>
              <p:cNvCxnSpPr/>
              <p:nvPr/>
            </p:nvCxnSpPr>
            <p:spPr bwMode="auto">
              <a:xfrm>
                <a:off x="1437363" y="3645801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po 173">
              <a:extLst>
                <a:ext uri="{FF2B5EF4-FFF2-40B4-BE49-F238E27FC236}">
                  <a16:creationId xmlns:a16="http://schemas.microsoft.com/office/drawing/2014/main" id="{9E962B7C-8DCB-4F8D-BCCD-5C52C1625D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286317" y="3175412"/>
              <a:ext cx="938495" cy="1618391"/>
              <a:chOff x="593115" y="3178761"/>
              <a:chExt cx="938495" cy="1618391"/>
            </a:xfrm>
          </p:grpSpPr>
          <p:sp>
            <p:nvSpPr>
              <p:cNvPr id="87" name="Rettangolo 86">
                <a:extLst>
                  <a:ext uri="{FF2B5EF4-FFF2-40B4-BE49-F238E27FC236}">
                    <a16:creationId xmlns:a16="http://schemas.microsoft.com/office/drawing/2014/main" id="{49B20585-694A-4130-9F31-90E12681DD54}"/>
                  </a:ext>
                </a:extLst>
              </p:cNvPr>
              <p:cNvSpPr/>
              <p:nvPr/>
            </p:nvSpPr>
            <p:spPr bwMode="auto">
              <a:xfrm>
                <a:off x="599634" y="4348340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snaq8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88" name="Ovale 87">
                <a:extLst>
                  <a:ext uri="{FF2B5EF4-FFF2-40B4-BE49-F238E27FC236}">
                    <a16:creationId xmlns:a16="http://schemas.microsoft.com/office/drawing/2014/main" id="{846802AC-CB42-40F7-9473-4A2655E6F0AD}"/>
                  </a:ext>
                </a:extLst>
              </p:cNvPr>
              <p:cNvSpPr/>
              <p:nvPr/>
            </p:nvSpPr>
            <p:spPr bwMode="auto">
              <a:xfrm>
                <a:off x="593283" y="3179520"/>
                <a:ext cx="925598" cy="576469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8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89" name="Connettore 2 88">
                <a:extLst>
                  <a:ext uri="{FF2B5EF4-FFF2-40B4-BE49-F238E27FC236}">
                    <a16:creationId xmlns:a16="http://schemas.microsoft.com/office/drawing/2014/main" id="{9450D05D-502C-4B4F-9C5F-A5A655AFA174}"/>
                  </a:ext>
                </a:extLst>
              </p:cNvPr>
              <p:cNvCxnSpPr/>
              <p:nvPr/>
            </p:nvCxnSpPr>
            <p:spPr bwMode="auto">
              <a:xfrm>
                <a:off x="683779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ttore 2 89">
                <a:extLst>
                  <a:ext uri="{FF2B5EF4-FFF2-40B4-BE49-F238E27FC236}">
                    <a16:creationId xmlns:a16="http://schemas.microsoft.com/office/drawing/2014/main" id="{CB79150C-E7D5-4258-B4FC-F2FE17C83958}"/>
                  </a:ext>
                </a:extLst>
              </p:cNvPr>
              <p:cNvCxnSpPr>
                <a:cxnSpLocks/>
                <a:stCxn id="88" idx="4"/>
                <a:endCxn id="87" idx="0"/>
              </p:cNvCxnSpPr>
              <p:nvPr/>
            </p:nvCxnSpPr>
            <p:spPr bwMode="auto">
              <a:xfrm>
                <a:off x="1055288" y="3755989"/>
                <a:ext cx="11113" cy="5923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Connettore 2 90">
                <a:extLst>
                  <a:ext uri="{FF2B5EF4-FFF2-40B4-BE49-F238E27FC236}">
                    <a16:creationId xmlns:a16="http://schemas.microsoft.com/office/drawing/2014/main" id="{2DCDD7EA-6057-4EB9-9F51-694CFAE723F4}"/>
                  </a:ext>
                </a:extLst>
              </p:cNvPr>
              <p:cNvCxnSpPr/>
              <p:nvPr/>
            </p:nvCxnSpPr>
            <p:spPr bwMode="auto">
              <a:xfrm>
                <a:off x="1437910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po 181">
              <a:extLst>
                <a:ext uri="{FF2B5EF4-FFF2-40B4-BE49-F238E27FC236}">
                  <a16:creationId xmlns:a16="http://schemas.microsoft.com/office/drawing/2014/main" id="{6F518FD8-F162-4D16-AA5B-81149A04C7C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91063" y="3175412"/>
              <a:ext cx="938495" cy="1618391"/>
              <a:chOff x="593115" y="3178761"/>
              <a:chExt cx="938495" cy="1618391"/>
            </a:xfrm>
          </p:grpSpPr>
          <p:sp>
            <p:nvSpPr>
              <p:cNvPr id="82" name="Rettangolo 81">
                <a:extLst>
                  <a:ext uri="{FF2B5EF4-FFF2-40B4-BE49-F238E27FC236}">
                    <a16:creationId xmlns:a16="http://schemas.microsoft.com/office/drawing/2014/main" id="{BCA6895B-D3DF-495E-8496-913A52FB8D1B}"/>
                  </a:ext>
                </a:extLst>
              </p:cNvPr>
              <p:cNvSpPr/>
              <p:nvPr/>
            </p:nvSpPr>
            <p:spPr bwMode="auto">
              <a:xfrm>
                <a:off x="599889" y="4348340"/>
                <a:ext cx="931948" cy="44942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snaq9</a:t>
                </a:r>
                <a:endParaRPr lang="it-IT" sz="14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83" name="Ovale 82">
                <a:extLst>
                  <a:ext uri="{FF2B5EF4-FFF2-40B4-BE49-F238E27FC236}">
                    <a16:creationId xmlns:a16="http://schemas.microsoft.com/office/drawing/2014/main" id="{761BE2C4-50FE-4FCA-97A3-99D929A6BD84}"/>
                  </a:ext>
                </a:extLst>
              </p:cNvPr>
              <p:cNvSpPr/>
              <p:nvPr/>
            </p:nvSpPr>
            <p:spPr bwMode="auto">
              <a:xfrm>
                <a:off x="593538" y="3179520"/>
                <a:ext cx="925598" cy="576469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it-IT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it-IT" sz="2000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9</a:t>
                </a:r>
                <a:r>
                  <a:rPr lang="it-IT" sz="2000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*</a:t>
                </a:r>
                <a:endParaRPr lang="it-IT" sz="2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cxnSp>
            <p:nvCxnSpPr>
              <p:cNvPr id="84" name="Connettore 2 83">
                <a:extLst>
                  <a:ext uri="{FF2B5EF4-FFF2-40B4-BE49-F238E27FC236}">
                    <a16:creationId xmlns:a16="http://schemas.microsoft.com/office/drawing/2014/main" id="{2E2ED76B-2B4D-4F58-B8A2-03FF455AF9E3}"/>
                  </a:ext>
                </a:extLst>
              </p:cNvPr>
              <p:cNvCxnSpPr/>
              <p:nvPr/>
            </p:nvCxnSpPr>
            <p:spPr bwMode="auto">
              <a:xfrm>
                <a:off x="684034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nettore 2 84">
                <a:extLst>
                  <a:ext uri="{FF2B5EF4-FFF2-40B4-BE49-F238E27FC236}">
                    <a16:creationId xmlns:a16="http://schemas.microsoft.com/office/drawing/2014/main" id="{478B8150-9B49-4BB9-B068-51AF6F35362D}"/>
                  </a:ext>
                </a:extLst>
              </p:cNvPr>
              <p:cNvCxnSpPr>
                <a:cxnSpLocks/>
                <a:stCxn id="83" idx="4"/>
                <a:endCxn id="82" idx="0"/>
              </p:cNvCxnSpPr>
              <p:nvPr/>
            </p:nvCxnSpPr>
            <p:spPr bwMode="auto">
              <a:xfrm>
                <a:off x="1055543" y="3755989"/>
                <a:ext cx="11113" cy="5923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nettore 2 85">
                <a:extLst>
                  <a:ext uri="{FF2B5EF4-FFF2-40B4-BE49-F238E27FC236}">
                    <a16:creationId xmlns:a16="http://schemas.microsoft.com/office/drawing/2014/main" id="{F3330456-8EBB-419A-ACDF-4EFCA17C750B}"/>
                  </a:ext>
                </a:extLst>
              </p:cNvPr>
              <p:cNvCxnSpPr/>
              <p:nvPr/>
            </p:nvCxnSpPr>
            <p:spPr bwMode="auto">
              <a:xfrm>
                <a:off x="1438165" y="3646413"/>
                <a:ext cx="0" cy="7019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CasellaDiTesto 257">
              <a:extLst>
                <a:ext uri="{FF2B5EF4-FFF2-40B4-BE49-F238E27FC236}">
                  <a16:creationId xmlns:a16="http://schemas.microsoft.com/office/drawing/2014/main" id="{A3A886F1-7164-499F-BA72-CF98C653D7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7973" y="3871576"/>
              <a:ext cx="362984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27" name="CasellaDiTesto 257">
              <a:extLst>
                <a:ext uri="{FF2B5EF4-FFF2-40B4-BE49-F238E27FC236}">
                  <a16:creationId xmlns:a16="http://schemas.microsoft.com/office/drawing/2014/main" id="{72E98D8D-B0B9-483A-AEAE-A10F0ECB1F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8909" y="3874121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12</a:t>
              </a:r>
            </a:p>
          </p:txBody>
        </p:sp>
        <p:sp>
          <p:nvSpPr>
            <p:cNvPr id="28" name="CasellaDiTesto 257">
              <a:extLst>
                <a:ext uri="{FF2B5EF4-FFF2-40B4-BE49-F238E27FC236}">
                  <a16:creationId xmlns:a16="http://schemas.microsoft.com/office/drawing/2014/main" id="{112D667E-F49E-488A-BA26-4565B827B9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67198" y="3871576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29" name="CasellaDiTesto 257">
              <a:extLst>
                <a:ext uri="{FF2B5EF4-FFF2-40B4-BE49-F238E27FC236}">
                  <a16:creationId xmlns:a16="http://schemas.microsoft.com/office/drawing/2014/main" id="{6EBC7528-21A9-49C9-A1E7-2D02812517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21494" y="3886044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21</a:t>
              </a:r>
            </a:p>
          </p:txBody>
        </p:sp>
        <p:sp>
          <p:nvSpPr>
            <p:cNvPr id="30" name="CasellaDiTesto 257">
              <a:extLst>
                <a:ext uri="{FF2B5EF4-FFF2-40B4-BE49-F238E27FC236}">
                  <a16:creationId xmlns:a16="http://schemas.microsoft.com/office/drawing/2014/main" id="{B95ED872-0FA7-4121-9BF4-B368956EE7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2773" y="3864762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22</a:t>
              </a:r>
            </a:p>
          </p:txBody>
        </p:sp>
        <p:sp>
          <p:nvSpPr>
            <p:cNvPr id="31" name="CasellaDiTesto 257">
              <a:extLst>
                <a:ext uri="{FF2B5EF4-FFF2-40B4-BE49-F238E27FC236}">
                  <a16:creationId xmlns:a16="http://schemas.microsoft.com/office/drawing/2014/main" id="{484D5A73-E23F-4ECF-9617-2D89D30B9A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3821" y="3872624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32" name="CasellaDiTesto 257">
              <a:extLst>
                <a:ext uri="{FF2B5EF4-FFF2-40B4-BE49-F238E27FC236}">
                  <a16:creationId xmlns:a16="http://schemas.microsoft.com/office/drawing/2014/main" id="{F9FCF6A8-E17E-42F6-B8EA-57FD1D92D4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8666" y="3873481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31</a:t>
              </a:r>
            </a:p>
          </p:txBody>
        </p:sp>
        <p:sp>
          <p:nvSpPr>
            <p:cNvPr id="33" name="CasellaDiTesto 257">
              <a:extLst>
                <a:ext uri="{FF2B5EF4-FFF2-40B4-BE49-F238E27FC236}">
                  <a16:creationId xmlns:a16="http://schemas.microsoft.com/office/drawing/2014/main" id="{65E5285B-62BC-4EBB-BC83-3F0DC2DB9C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9775" y="3867688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32</a:t>
              </a:r>
            </a:p>
          </p:txBody>
        </p:sp>
        <p:sp>
          <p:nvSpPr>
            <p:cNvPr id="34" name="CasellaDiTesto 257">
              <a:extLst>
                <a:ext uri="{FF2B5EF4-FFF2-40B4-BE49-F238E27FC236}">
                  <a16:creationId xmlns:a16="http://schemas.microsoft.com/office/drawing/2014/main" id="{D6CB02DA-E353-44C6-8CEE-C07DDD0207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0279" y="3874329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33</a:t>
              </a:r>
            </a:p>
          </p:txBody>
        </p:sp>
        <p:sp>
          <p:nvSpPr>
            <p:cNvPr id="35" name="CasellaDiTesto 257">
              <a:extLst>
                <a:ext uri="{FF2B5EF4-FFF2-40B4-BE49-F238E27FC236}">
                  <a16:creationId xmlns:a16="http://schemas.microsoft.com/office/drawing/2014/main" id="{8CEB42F8-5171-432A-ABDE-6B2FC2118F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98558" y="3872372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36" name="CasellaDiTesto 257">
              <a:extLst>
                <a:ext uri="{FF2B5EF4-FFF2-40B4-BE49-F238E27FC236}">
                  <a16:creationId xmlns:a16="http://schemas.microsoft.com/office/drawing/2014/main" id="{5C557FFD-5325-47EA-9EE8-B6486A0B0E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72962" y="3871199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92</a:t>
              </a:r>
            </a:p>
          </p:txBody>
        </p:sp>
        <p:sp>
          <p:nvSpPr>
            <p:cNvPr id="37" name="CasellaDiTesto 257">
              <a:extLst>
                <a:ext uri="{FF2B5EF4-FFF2-40B4-BE49-F238E27FC236}">
                  <a16:creationId xmlns:a16="http://schemas.microsoft.com/office/drawing/2014/main" id="{77781C89-C16F-4C54-AAE8-F449F8876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46521" y="3876770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93</a:t>
              </a:r>
            </a:p>
          </p:txBody>
        </p:sp>
        <p:sp>
          <p:nvSpPr>
            <p:cNvPr id="38" name="CasellaDiTesto 257">
              <a:extLst>
                <a:ext uri="{FF2B5EF4-FFF2-40B4-BE49-F238E27FC236}">
                  <a16:creationId xmlns:a16="http://schemas.microsoft.com/office/drawing/2014/main" id="{DCC24ACE-44D5-4118-A844-86FB64BFBA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87339" y="3872372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81</a:t>
              </a:r>
            </a:p>
          </p:txBody>
        </p:sp>
        <p:sp>
          <p:nvSpPr>
            <p:cNvPr id="39" name="CasellaDiTesto 257">
              <a:extLst>
                <a:ext uri="{FF2B5EF4-FFF2-40B4-BE49-F238E27FC236}">
                  <a16:creationId xmlns:a16="http://schemas.microsoft.com/office/drawing/2014/main" id="{9482ACFD-A2A5-4781-8695-E970876BB4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9967" y="3874423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82</a:t>
              </a:r>
            </a:p>
          </p:txBody>
        </p:sp>
        <p:sp>
          <p:nvSpPr>
            <p:cNvPr id="40" name="CasellaDiTesto 257">
              <a:extLst>
                <a:ext uri="{FF2B5EF4-FFF2-40B4-BE49-F238E27FC236}">
                  <a16:creationId xmlns:a16="http://schemas.microsoft.com/office/drawing/2014/main" id="{E48418DC-DD72-4EE8-9272-1603E0DDFF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4867" y="3874743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83</a:t>
              </a:r>
            </a:p>
          </p:txBody>
        </p:sp>
        <p:sp>
          <p:nvSpPr>
            <p:cNvPr id="41" name="CasellaDiTesto 257">
              <a:extLst>
                <a:ext uri="{FF2B5EF4-FFF2-40B4-BE49-F238E27FC236}">
                  <a16:creationId xmlns:a16="http://schemas.microsoft.com/office/drawing/2014/main" id="{1028C406-2AFB-491B-9770-7CF1EDFBE3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1551" y="3874640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71</a:t>
              </a:r>
            </a:p>
          </p:txBody>
        </p:sp>
        <p:sp>
          <p:nvSpPr>
            <p:cNvPr id="42" name="CasellaDiTesto 257">
              <a:extLst>
                <a:ext uri="{FF2B5EF4-FFF2-40B4-BE49-F238E27FC236}">
                  <a16:creationId xmlns:a16="http://schemas.microsoft.com/office/drawing/2014/main" id="{F4B48BEC-6339-47DB-8999-C0F068933F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66325" y="3872846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72</a:t>
              </a:r>
            </a:p>
          </p:txBody>
        </p:sp>
        <p:sp>
          <p:nvSpPr>
            <p:cNvPr id="43" name="CasellaDiTesto 257">
              <a:extLst>
                <a:ext uri="{FF2B5EF4-FFF2-40B4-BE49-F238E27FC236}">
                  <a16:creationId xmlns:a16="http://schemas.microsoft.com/office/drawing/2014/main" id="{CF0C39B5-D867-4B62-979A-1ACD604B32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1226" y="3872750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73</a:t>
              </a:r>
            </a:p>
          </p:txBody>
        </p:sp>
        <p:sp>
          <p:nvSpPr>
            <p:cNvPr id="44" name="CasellaDiTesto 257">
              <a:extLst>
                <a:ext uri="{FF2B5EF4-FFF2-40B4-BE49-F238E27FC236}">
                  <a16:creationId xmlns:a16="http://schemas.microsoft.com/office/drawing/2014/main" id="{AAAAB53B-E6A3-4064-A7B8-6D34849E81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96118" y="3866648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61</a:t>
              </a:r>
            </a:p>
          </p:txBody>
        </p:sp>
        <p:sp>
          <p:nvSpPr>
            <p:cNvPr id="45" name="CasellaDiTesto 257">
              <a:extLst>
                <a:ext uri="{FF2B5EF4-FFF2-40B4-BE49-F238E27FC236}">
                  <a16:creationId xmlns:a16="http://schemas.microsoft.com/office/drawing/2014/main" id="{69C980D9-0696-478C-AD43-DC621561D1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83711" y="3874049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62</a:t>
              </a:r>
            </a:p>
          </p:txBody>
        </p:sp>
        <p:sp>
          <p:nvSpPr>
            <p:cNvPr id="46" name="CasellaDiTesto 257">
              <a:extLst>
                <a:ext uri="{FF2B5EF4-FFF2-40B4-BE49-F238E27FC236}">
                  <a16:creationId xmlns:a16="http://schemas.microsoft.com/office/drawing/2014/main" id="{B3E6634B-80FA-4C09-82CE-059C992188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49820" y="3871894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63</a:t>
              </a:r>
            </a:p>
          </p:txBody>
        </p:sp>
        <p:sp>
          <p:nvSpPr>
            <p:cNvPr id="47" name="CasellaDiTesto 257">
              <a:extLst>
                <a:ext uri="{FF2B5EF4-FFF2-40B4-BE49-F238E27FC236}">
                  <a16:creationId xmlns:a16="http://schemas.microsoft.com/office/drawing/2014/main" id="{7EA369B8-10BB-45E1-9C4D-94B0522E58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2056" y="3872372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51</a:t>
              </a:r>
            </a:p>
          </p:txBody>
        </p:sp>
        <p:sp>
          <p:nvSpPr>
            <p:cNvPr id="48" name="CasellaDiTesto 257">
              <a:extLst>
                <a:ext uri="{FF2B5EF4-FFF2-40B4-BE49-F238E27FC236}">
                  <a16:creationId xmlns:a16="http://schemas.microsoft.com/office/drawing/2014/main" id="{964A8AA9-044D-40BC-8623-442FA02252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2329" y="3872846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52</a:t>
              </a:r>
            </a:p>
          </p:txBody>
        </p:sp>
        <p:sp>
          <p:nvSpPr>
            <p:cNvPr id="49" name="CasellaDiTesto 257">
              <a:extLst>
                <a:ext uri="{FF2B5EF4-FFF2-40B4-BE49-F238E27FC236}">
                  <a16:creationId xmlns:a16="http://schemas.microsoft.com/office/drawing/2014/main" id="{E8E15316-7063-42C1-B973-46DC6D4F7D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2833" y="3870691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53</a:t>
              </a:r>
            </a:p>
          </p:txBody>
        </p:sp>
        <p:sp>
          <p:nvSpPr>
            <p:cNvPr id="50" name="CasellaDiTesto 257">
              <a:extLst>
                <a:ext uri="{FF2B5EF4-FFF2-40B4-BE49-F238E27FC236}">
                  <a16:creationId xmlns:a16="http://schemas.microsoft.com/office/drawing/2014/main" id="{42E5E464-F049-4ECB-BF83-1C343707EB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4642" y="3869084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41</a:t>
              </a:r>
            </a:p>
          </p:txBody>
        </p:sp>
        <p:sp>
          <p:nvSpPr>
            <p:cNvPr id="51" name="CasellaDiTesto 257">
              <a:extLst>
                <a:ext uri="{FF2B5EF4-FFF2-40B4-BE49-F238E27FC236}">
                  <a16:creationId xmlns:a16="http://schemas.microsoft.com/office/drawing/2014/main" id="{2CB3F9D4-93D5-49DA-9051-AB560550A5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69047" y="3872086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52" name="CasellaDiTesto 257">
              <a:extLst>
                <a:ext uri="{FF2B5EF4-FFF2-40B4-BE49-F238E27FC236}">
                  <a16:creationId xmlns:a16="http://schemas.microsoft.com/office/drawing/2014/main" id="{2D25FB8E-A530-4136-99CA-2D3A3298FF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48344" y="3869931"/>
              <a:ext cx="36740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τ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43</a:t>
              </a:r>
            </a:p>
          </p:txBody>
        </p:sp>
        <p:cxnSp>
          <p:nvCxnSpPr>
            <p:cNvPr id="53" name="Connettore 2 52">
              <a:extLst>
                <a:ext uri="{FF2B5EF4-FFF2-40B4-BE49-F238E27FC236}">
                  <a16:creationId xmlns:a16="http://schemas.microsoft.com/office/drawing/2014/main" id="{B15C50FC-3DE7-42E4-A99C-05965669AA7D}"/>
                </a:ext>
              </a:extLst>
            </p:cNvPr>
            <p:cNvCxnSpPr>
              <a:cxnSpLocks/>
              <a:stCxn id="12" idx="4"/>
              <a:endCxn id="118" idx="0"/>
            </p:cNvCxnSpPr>
            <p:nvPr/>
          </p:nvCxnSpPr>
          <p:spPr bwMode="auto">
            <a:xfrm flipH="1">
              <a:off x="2161351" y="1743733"/>
              <a:ext cx="3335642" cy="14324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A53F337C-505E-44A0-8684-00F326096880}"/>
                </a:ext>
              </a:extLst>
            </p:cNvPr>
            <p:cNvCxnSpPr>
              <a:cxnSpLocks/>
              <a:stCxn id="12" idx="4"/>
              <a:endCxn id="113" idx="0"/>
            </p:cNvCxnSpPr>
            <p:nvPr/>
          </p:nvCxnSpPr>
          <p:spPr bwMode="auto">
            <a:xfrm flipH="1">
              <a:off x="3256826" y="1743733"/>
              <a:ext cx="2240167" cy="14403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2 54">
              <a:extLst>
                <a:ext uri="{FF2B5EF4-FFF2-40B4-BE49-F238E27FC236}">
                  <a16:creationId xmlns:a16="http://schemas.microsoft.com/office/drawing/2014/main" id="{BDA38729-14CF-4787-BE10-4F8AC456713E}"/>
                </a:ext>
              </a:extLst>
            </p:cNvPr>
            <p:cNvCxnSpPr>
              <a:cxnSpLocks/>
              <a:stCxn id="12" idx="4"/>
              <a:endCxn id="108" idx="0"/>
            </p:cNvCxnSpPr>
            <p:nvPr/>
          </p:nvCxnSpPr>
          <p:spPr bwMode="auto">
            <a:xfrm flipH="1">
              <a:off x="4355476" y="1743733"/>
              <a:ext cx="1141517" cy="14308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2 55">
              <a:extLst>
                <a:ext uri="{FF2B5EF4-FFF2-40B4-BE49-F238E27FC236}">
                  <a16:creationId xmlns:a16="http://schemas.microsoft.com/office/drawing/2014/main" id="{FCF9B44A-7FC6-4E8E-93F1-175B34E55A80}"/>
                </a:ext>
              </a:extLst>
            </p:cNvPr>
            <p:cNvCxnSpPr>
              <a:cxnSpLocks/>
              <a:stCxn id="12" idx="4"/>
              <a:endCxn id="103" idx="0"/>
            </p:cNvCxnSpPr>
            <p:nvPr/>
          </p:nvCxnSpPr>
          <p:spPr bwMode="auto">
            <a:xfrm flipH="1">
              <a:off x="5450951" y="1743733"/>
              <a:ext cx="46042" cy="14356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2 56">
              <a:extLst>
                <a:ext uri="{FF2B5EF4-FFF2-40B4-BE49-F238E27FC236}">
                  <a16:creationId xmlns:a16="http://schemas.microsoft.com/office/drawing/2014/main" id="{F02B5092-2D55-4FAB-9880-FADC5F5FDE23}"/>
                </a:ext>
              </a:extLst>
            </p:cNvPr>
            <p:cNvCxnSpPr>
              <a:cxnSpLocks/>
              <a:stCxn id="12" idx="4"/>
              <a:endCxn id="98" idx="0"/>
            </p:cNvCxnSpPr>
            <p:nvPr/>
          </p:nvCxnSpPr>
          <p:spPr bwMode="auto">
            <a:xfrm>
              <a:off x="5496993" y="1743733"/>
              <a:ext cx="1058959" cy="14308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2 57">
              <a:extLst>
                <a:ext uri="{FF2B5EF4-FFF2-40B4-BE49-F238E27FC236}">
                  <a16:creationId xmlns:a16="http://schemas.microsoft.com/office/drawing/2014/main" id="{D4E63C21-CAF7-4DB9-AA1B-2D68839C24C9}"/>
                </a:ext>
              </a:extLst>
            </p:cNvPr>
            <p:cNvCxnSpPr>
              <a:cxnSpLocks/>
              <a:stCxn id="12" idx="4"/>
              <a:endCxn id="93" idx="0"/>
            </p:cNvCxnSpPr>
            <p:nvPr/>
          </p:nvCxnSpPr>
          <p:spPr bwMode="auto">
            <a:xfrm>
              <a:off x="5496993" y="1743733"/>
              <a:ext cx="2154434" cy="14403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2 58">
              <a:extLst>
                <a:ext uri="{FF2B5EF4-FFF2-40B4-BE49-F238E27FC236}">
                  <a16:creationId xmlns:a16="http://schemas.microsoft.com/office/drawing/2014/main" id="{9EB5D9D4-DDAE-4BEC-A4D2-300119061ECF}"/>
                </a:ext>
              </a:extLst>
            </p:cNvPr>
            <p:cNvCxnSpPr>
              <a:cxnSpLocks/>
              <a:stCxn id="12" idx="4"/>
              <a:endCxn id="88" idx="0"/>
            </p:cNvCxnSpPr>
            <p:nvPr/>
          </p:nvCxnSpPr>
          <p:spPr bwMode="auto">
            <a:xfrm>
              <a:off x="5496993" y="1743733"/>
              <a:ext cx="3253084" cy="14308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2 59">
              <a:extLst>
                <a:ext uri="{FF2B5EF4-FFF2-40B4-BE49-F238E27FC236}">
                  <a16:creationId xmlns:a16="http://schemas.microsoft.com/office/drawing/2014/main" id="{12D20B6F-8BC4-48B0-8678-E953154CF12D}"/>
                </a:ext>
              </a:extLst>
            </p:cNvPr>
            <p:cNvCxnSpPr>
              <a:cxnSpLocks/>
              <a:stCxn id="12" idx="4"/>
              <a:endCxn id="83" idx="0"/>
            </p:cNvCxnSpPr>
            <p:nvPr/>
          </p:nvCxnSpPr>
          <p:spPr bwMode="auto">
            <a:xfrm>
              <a:off x="5496993" y="1743733"/>
              <a:ext cx="4358085" cy="14308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asellaDiTesto 193">
              <a:extLst>
                <a:ext uri="{FF2B5EF4-FFF2-40B4-BE49-F238E27FC236}">
                  <a16:creationId xmlns:a16="http://schemas.microsoft.com/office/drawing/2014/main" id="{E5B729BE-0677-4130-B620-6B2D6CCB0D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20471" y="2748440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21</a:t>
              </a:r>
            </a:p>
          </p:txBody>
        </p:sp>
        <p:sp>
          <p:nvSpPr>
            <p:cNvPr id="62" name="CasellaDiTesto 193">
              <a:extLst>
                <a:ext uri="{FF2B5EF4-FFF2-40B4-BE49-F238E27FC236}">
                  <a16:creationId xmlns:a16="http://schemas.microsoft.com/office/drawing/2014/main" id="{96D0EF38-C333-4863-BA20-94F841E2E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6976" y="2708704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31</a:t>
              </a:r>
            </a:p>
          </p:txBody>
        </p:sp>
        <p:sp>
          <p:nvSpPr>
            <p:cNvPr id="63" name="CasellaDiTesto 193">
              <a:extLst>
                <a:ext uri="{FF2B5EF4-FFF2-40B4-BE49-F238E27FC236}">
                  <a16:creationId xmlns:a16="http://schemas.microsoft.com/office/drawing/2014/main" id="{F8F9946F-45A8-4D1B-84C8-5CDC5E6F2F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1569" y="2717652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41</a:t>
              </a:r>
            </a:p>
          </p:txBody>
        </p:sp>
        <p:sp>
          <p:nvSpPr>
            <p:cNvPr id="64" name="CasellaDiTesto 193">
              <a:extLst>
                <a:ext uri="{FF2B5EF4-FFF2-40B4-BE49-F238E27FC236}">
                  <a16:creationId xmlns:a16="http://schemas.microsoft.com/office/drawing/2014/main" id="{37C2760F-D9D9-4BCF-ADE4-40D1A64B0B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2967" y="2679147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51</a:t>
              </a:r>
            </a:p>
          </p:txBody>
        </p:sp>
        <p:sp>
          <p:nvSpPr>
            <p:cNvPr id="65" name="CasellaDiTesto 193">
              <a:extLst>
                <a:ext uri="{FF2B5EF4-FFF2-40B4-BE49-F238E27FC236}">
                  <a16:creationId xmlns:a16="http://schemas.microsoft.com/office/drawing/2014/main" id="{D5D6CCF6-3B89-43EC-B11E-A0E3EDA673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2307" y="2703419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61</a:t>
              </a:r>
            </a:p>
          </p:txBody>
        </p:sp>
        <p:sp>
          <p:nvSpPr>
            <p:cNvPr id="66" name="CasellaDiTesto 193">
              <a:extLst>
                <a:ext uri="{FF2B5EF4-FFF2-40B4-BE49-F238E27FC236}">
                  <a16:creationId xmlns:a16="http://schemas.microsoft.com/office/drawing/2014/main" id="{863173F6-F2D6-48C8-8BC1-9CC9B8E66E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64987" y="2725756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71</a:t>
              </a:r>
            </a:p>
          </p:txBody>
        </p:sp>
        <p:sp>
          <p:nvSpPr>
            <p:cNvPr id="67" name="CasellaDiTesto 193">
              <a:extLst>
                <a:ext uri="{FF2B5EF4-FFF2-40B4-BE49-F238E27FC236}">
                  <a16:creationId xmlns:a16="http://schemas.microsoft.com/office/drawing/2014/main" id="{DABC0634-3EF6-474B-B855-ACC94C7A3F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50344" y="2725132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81</a:t>
              </a:r>
            </a:p>
          </p:txBody>
        </p:sp>
        <p:sp>
          <p:nvSpPr>
            <p:cNvPr id="68" name="CasellaDiTesto 193">
              <a:extLst>
                <a:ext uri="{FF2B5EF4-FFF2-40B4-BE49-F238E27FC236}">
                  <a16:creationId xmlns:a16="http://schemas.microsoft.com/office/drawing/2014/main" id="{6C0CEAAD-5D59-4A7F-AE69-11E6DA95B3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39304" y="2632903"/>
              <a:ext cx="38183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l-GR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λ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69" name="Triangolo isoscele 68">
              <a:extLst>
                <a:ext uri="{FF2B5EF4-FFF2-40B4-BE49-F238E27FC236}">
                  <a16:creationId xmlns:a16="http://schemas.microsoft.com/office/drawing/2014/main" id="{E732C09D-B65A-43C9-91D5-B74A67D5C414}"/>
                </a:ext>
              </a:extLst>
            </p:cNvPr>
            <p:cNvSpPr/>
            <p:nvPr/>
          </p:nvSpPr>
          <p:spPr bwMode="auto">
            <a:xfrm>
              <a:off x="1429447" y="667021"/>
              <a:ext cx="533449" cy="428779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r>
                <a:rPr lang="it-IT" sz="16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70" name="Connettore 2 69">
              <a:extLst>
                <a:ext uri="{FF2B5EF4-FFF2-40B4-BE49-F238E27FC236}">
                  <a16:creationId xmlns:a16="http://schemas.microsoft.com/office/drawing/2014/main" id="{430350AC-7FBA-43BA-ADE2-6C37F1D19374}"/>
                </a:ext>
              </a:extLst>
            </p:cNvPr>
            <p:cNvCxnSpPr>
              <a:cxnSpLocks/>
              <a:stCxn id="69" idx="3"/>
              <a:endCxn id="123" idx="0"/>
            </p:cNvCxnSpPr>
            <p:nvPr/>
          </p:nvCxnSpPr>
          <p:spPr bwMode="auto">
            <a:xfrm flipH="1">
              <a:off x="1054763" y="1095800"/>
              <a:ext cx="641409" cy="2081959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2 70">
              <a:extLst>
                <a:ext uri="{FF2B5EF4-FFF2-40B4-BE49-F238E27FC236}">
                  <a16:creationId xmlns:a16="http://schemas.microsoft.com/office/drawing/2014/main" id="{512F3BC9-76FB-458D-AA12-CE764548B8E6}"/>
                </a:ext>
              </a:extLst>
            </p:cNvPr>
            <p:cNvCxnSpPr>
              <a:cxnSpLocks/>
              <a:stCxn id="69" idx="3"/>
              <a:endCxn id="118" idx="0"/>
            </p:cNvCxnSpPr>
            <p:nvPr/>
          </p:nvCxnSpPr>
          <p:spPr bwMode="auto">
            <a:xfrm>
              <a:off x="1696171" y="1095800"/>
              <a:ext cx="465179" cy="2080371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2 71">
              <a:extLst>
                <a:ext uri="{FF2B5EF4-FFF2-40B4-BE49-F238E27FC236}">
                  <a16:creationId xmlns:a16="http://schemas.microsoft.com/office/drawing/2014/main" id="{20775E7D-E845-4C1C-8BE2-70D87883679C}"/>
                </a:ext>
              </a:extLst>
            </p:cNvPr>
            <p:cNvCxnSpPr>
              <a:cxnSpLocks/>
              <a:stCxn id="69" idx="3"/>
              <a:endCxn id="113" idx="0"/>
            </p:cNvCxnSpPr>
            <p:nvPr/>
          </p:nvCxnSpPr>
          <p:spPr bwMode="auto">
            <a:xfrm>
              <a:off x="1696171" y="1095800"/>
              <a:ext cx="1560654" cy="2088311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2 72">
              <a:extLst>
                <a:ext uri="{FF2B5EF4-FFF2-40B4-BE49-F238E27FC236}">
                  <a16:creationId xmlns:a16="http://schemas.microsoft.com/office/drawing/2014/main" id="{15B46218-B99C-4282-8B96-9BD1B493E559}"/>
                </a:ext>
              </a:extLst>
            </p:cNvPr>
            <p:cNvCxnSpPr>
              <a:cxnSpLocks/>
              <a:stCxn id="69" idx="3"/>
              <a:endCxn id="108" idx="0"/>
            </p:cNvCxnSpPr>
            <p:nvPr/>
          </p:nvCxnSpPr>
          <p:spPr bwMode="auto">
            <a:xfrm>
              <a:off x="1696171" y="1095800"/>
              <a:ext cx="2657718" cy="207878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2 73">
              <a:extLst>
                <a:ext uri="{FF2B5EF4-FFF2-40B4-BE49-F238E27FC236}">
                  <a16:creationId xmlns:a16="http://schemas.microsoft.com/office/drawing/2014/main" id="{F1C0BDB1-A282-4AFA-AC25-B6AAEF0A037E}"/>
                </a:ext>
              </a:extLst>
            </p:cNvPr>
            <p:cNvCxnSpPr>
              <a:cxnSpLocks/>
              <a:stCxn id="69" idx="3"/>
              <a:endCxn id="103" idx="0"/>
            </p:cNvCxnSpPr>
            <p:nvPr/>
          </p:nvCxnSpPr>
          <p:spPr bwMode="auto">
            <a:xfrm>
              <a:off x="1696171" y="1095800"/>
              <a:ext cx="3754780" cy="2081959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2 74">
              <a:extLst>
                <a:ext uri="{FF2B5EF4-FFF2-40B4-BE49-F238E27FC236}">
                  <a16:creationId xmlns:a16="http://schemas.microsoft.com/office/drawing/2014/main" id="{E32C93F7-4748-4772-AF34-C1D9EC9703C7}"/>
                </a:ext>
              </a:extLst>
            </p:cNvPr>
            <p:cNvCxnSpPr>
              <a:cxnSpLocks/>
              <a:stCxn id="69" idx="3"/>
              <a:endCxn id="98" idx="0"/>
            </p:cNvCxnSpPr>
            <p:nvPr/>
          </p:nvCxnSpPr>
          <p:spPr bwMode="auto">
            <a:xfrm>
              <a:off x="1696171" y="1095800"/>
              <a:ext cx="4858193" cy="207878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2 75">
              <a:extLst>
                <a:ext uri="{FF2B5EF4-FFF2-40B4-BE49-F238E27FC236}">
                  <a16:creationId xmlns:a16="http://schemas.microsoft.com/office/drawing/2014/main" id="{DCF66976-68E3-4113-A9BB-C1FA01DD37CC}"/>
                </a:ext>
              </a:extLst>
            </p:cNvPr>
            <p:cNvCxnSpPr>
              <a:cxnSpLocks/>
              <a:stCxn id="69" idx="3"/>
              <a:endCxn id="93" idx="0"/>
            </p:cNvCxnSpPr>
            <p:nvPr/>
          </p:nvCxnSpPr>
          <p:spPr bwMode="auto">
            <a:xfrm>
              <a:off x="1696171" y="1095800"/>
              <a:ext cx="5955256" cy="2088311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2 76">
              <a:extLst>
                <a:ext uri="{FF2B5EF4-FFF2-40B4-BE49-F238E27FC236}">
                  <a16:creationId xmlns:a16="http://schemas.microsoft.com/office/drawing/2014/main" id="{CA2299BD-8DC7-4E19-AC4B-50688BBC6CF6}"/>
                </a:ext>
              </a:extLst>
            </p:cNvPr>
            <p:cNvCxnSpPr>
              <a:cxnSpLocks/>
              <a:stCxn id="69" idx="3"/>
              <a:endCxn id="88" idx="0"/>
            </p:cNvCxnSpPr>
            <p:nvPr/>
          </p:nvCxnSpPr>
          <p:spPr bwMode="auto">
            <a:xfrm>
              <a:off x="1696171" y="1095800"/>
              <a:ext cx="7053906" cy="207878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2 77">
              <a:extLst>
                <a:ext uri="{FF2B5EF4-FFF2-40B4-BE49-F238E27FC236}">
                  <a16:creationId xmlns:a16="http://schemas.microsoft.com/office/drawing/2014/main" id="{79921606-1FDA-4658-84DD-DCCA61F90846}"/>
                </a:ext>
              </a:extLst>
            </p:cNvPr>
            <p:cNvCxnSpPr>
              <a:cxnSpLocks/>
              <a:stCxn id="69" idx="3"/>
              <a:endCxn id="83" idx="0"/>
            </p:cNvCxnSpPr>
            <p:nvPr/>
          </p:nvCxnSpPr>
          <p:spPr bwMode="auto">
            <a:xfrm>
              <a:off x="1696171" y="1095800"/>
              <a:ext cx="8157320" cy="207878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2 78">
              <a:extLst>
                <a:ext uri="{FF2B5EF4-FFF2-40B4-BE49-F238E27FC236}">
                  <a16:creationId xmlns:a16="http://schemas.microsoft.com/office/drawing/2014/main" id="{7910C110-4717-4ED1-AEAE-581170CBD76D}"/>
                </a:ext>
              </a:extLst>
            </p:cNvPr>
            <p:cNvCxnSpPr>
              <a:cxnSpLocks/>
              <a:stCxn id="69" idx="3"/>
              <a:endCxn id="12" idx="2"/>
            </p:cNvCxnSpPr>
            <p:nvPr/>
          </p:nvCxnSpPr>
          <p:spPr bwMode="auto">
            <a:xfrm>
              <a:off x="1696171" y="1095800"/>
              <a:ext cx="2926029" cy="250915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CasellaDiTesto 257">
              <a:extLst>
                <a:ext uri="{FF2B5EF4-FFF2-40B4-BE49-F238E27FC236}">
                  <a16:creationId xmlns:a16="http://schemas.microsoft.com/office/drawing/2014/main" id="{DDE9A2BC-3224-40CA-BD29-D33B50F9B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2856" y="1096348"/>
              <a:ext cx="324128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it-IT" altLang="it-IT" sz="14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it-IT" altLang="it-IT" sz="1400" baseline="-25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81" name="CasellaDiTesto 257">
              <a:extLst>
                <a:ext uri="{FF2B5EF4-FFF2-40B4-BE49-F238E27FC236}">
                  <a16:creationId xmlns:a16="http://schemas.microsoft.com/office/drawing/2014/main" id="{7B21C647-20F9-43B1-B22B-29FE24E169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1056" y="1208553"/>
              <a:ext cx="762070" cy="30808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r>
                <a:rPr lang="el-GR" altLang="it-IT" sz="1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υ</a:t>
              </a:r>
              <a:r>
                <a:rPr lang="it-IT" altLang="it-IT" sz="1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it-IT" altLang="it-IT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:</a:t>
              </a:r>
              <a:r>
                <a:rPr lang="el-GR" altLang="it-IT" sz="1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υ</a:t>
              </a:r>
              <a:r>
                <a:rPr lang="it-IT" altLang="it-IT" sz="1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9 </a:t>
              </a:r>
            </a:p>
          </p:txBody>
        </p:sp>
      </p:grpSp>
      <p:sp>
        <p:nvSpPr>
          <p:cNvPr id="127" name="CasellaDiTesto 126">
            <a:extLst>
              <a:ext uri="{FF2B5EF4-FFF2-40B4-BE49-F238E27FC236}">
                <a16:creationId xmlns:a16="http://schemas.microsoft.com/office/drawing/2014/main" id="{92CEA1F0-9FFA-4E40-BCAE-5E104C7FE1F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3844304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28596" y="118373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Measurement Invariance (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Multiple-group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BC09C5D-1F75-47C0-9DE7-17658D8F073F}"/>
              </a:ext>
            </a:extLst>
          </p:cNvPr>
          <p:cNvSpPr/>
          <p:nvPr/>
        </p:nvSpPr>
        <p:spPr>
          <a:xfrm>
            <a:off x="84684" y="6242723"/>
            <a:ext cx="30675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800" dirty="0"/>
              <a:t>Some </a:t>
            </a:r>
            <a:r>
              <a:rPr lang="it-IT" sz="800" dirty="0" err="1"/>
              <a:t>material</a:t>
            </a:r>
            <a:r>
              <a:rPr lang="it-IT" sz="800" dirty="0"/>
              <a:t> available </a:t>
            </a:r>
            <a:r>
              <a:rPr lang="it-IT" sz="800" dirty="0" err="1"/>
              <a:t>at</a:t>
            </a:r>
            <a:endParaRPr lang="it-IT" sz="800" dirty="0"/>
          </a:p>
          <a:p>
            <a:r>
              <a:rPr lang="it-IT" sz="800" dirty="0">
                <a:hlinkClick r:id="rId2"/>
              </a:rPr>
              <a:t>https://github.com/EnricoPerinelli/Measurement-Invariance-PSICOSTAT</a:t>
            </a:r>
            <a:r>
              <a:rPr lang="it-IT" sz="800" dirty="0"/>
              <a:t> </a:t>
            </a:r>
          </a:p>
        </p:txBody>
      </p:sp>
      <p:grpSp>
        <p:nvGrpSpPr>
          <p:cNvPr id="127" name="Gruppo 126">
            <a:extLst>
              <a:ext uri="{FF2B5EF4-FFF2-40B4-BE49-F238E27FC236}">
                <a16:creationId xmlns:a16="http://schemas.microsoft.com/office/drawing/2014/main" id="{F7478A2E-93E7-42B8-92FC-AE0D4048BB1B}"/>
              </a:ext>
            </a:extLst>
          </p:cNvPr>
          <p:cNvGrpSpPr/>
          <p:nvPr/>
        </p:nvGrpSpPr>
        <p:grpSpPr>
          <a:xfrm>
            <a:off x="138753" y="992747"/>
            <a:ext cx="8746725" cy="5806356"/>
            <a:chOff x="138753" y="992747"/>
            <a:chExt cx="8746725" cy="5806356"/>
          </a:xfrm>
        </p:grpSpPr>
        <p:grpSp>
          <p:nvGrpSpPr>
            <p:cNvPr id="128" name="Gruppo 127">
              <a:extLst>
                <a:ext uri="{FF2B5EF4-FFF2-40B4-BE49-F238E27FC236}">
                  <a16:creationId xmlns:a16="http://schemas.microsoft.com/office/drawing/2014/main" id="{CD340F9D-349F-4A1F-8C72-F041E08ED902}"/>
                </a:ext>
              </a:extLst>
            </p:cNvPr>
            <p:cNvGrpSpPr/>
            <p:nvPr/>
          </p:nvGrpSpPr>
          <p:grpSpPr>
            <a:xfrm>
              <a:off x="138753" y="992747"/>
              <a:ext cx="8746725" cy="5115953"/>
              <a:chOff x="138753" y="992747"/>
              <a:chExt cx="9836358" cy="5492214"/>
            </a:xfrm>
          </p:grpSpPr>
          <p:sp>
            <p:nvSpPr>
              <p:cNvPr id="137" name="CasellaDiTesto 136">
                <a:extLst>
                  <a:ext uri="{FF2B5EF4-FFF2-40B4-BE49-F238E27FC236}">
                    <a16:creationId xmlns:a16="http://schemas.microsoft.com/office/drawing/2014/main" id="{B51A9099-4CF3-4819-9B3C-1DE095AB507B}"/>
                  </a:ext>
                </a:extLst>
              </p:cNvPr>
              <p:cNvSpPr txBox="1"/>
              <p:nvPr/>
            </p:nvSpPr>
            <p:spPr>
              <a:xfrm>
                <a:off x="296939" y="4580922"/>
                <a:ext cx="429837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38" name="CasellaDiTesto 137">
                <a:extLst>
                  <a:ext uri="{FF2B5EF4-FFF2-40B4-BE49-F238E27FC236}">
                    <a16:creationId xmlns:a16="http://schemas.microsoft.com/office/drawing/2014/main" id="{FE0977BC-7723-4883-B3F1-5E6ABD86A560}"/>
                  </a:ext>
                </a:extLst>
              </p:cNvPr>
              <p:cNvSpPr txBox="1"/>
              <p:nvPr/>
            </p:nvSpPr>
            <p:spPr>
              <a:xfrm>
                <a:off x="1645555" y="4559328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</a:p>
            </p:txBody>
          </p:sp>
          <p:cxnSp>
            <p:nvCxnSpPr>
              <p:cNvPr id="139" name="Connettore 2 138">
                <a:extLst>
                  <a:ext uri="{FF2B5EF4-FFF2-40B4-BE49-F238E27FC236}">
                    <a16:creationId xmlns:a16="http://schemas.microsoft.com/office/drawing/2014/main" id="{5ADF0BAB-90EA-4FF3-9DB6-4EA14DED7A0A}"/>
                  </a:ext>
                </a:extLst>
              </p:cNvPr>
              <p:cNvCxnSpPr>
                <a:cxnSpLocks/>
                <a:stCxn id="140" idx="4"/>
                <a:endCxn id="163" idx="0"/>
              </p:cNvCxnSpPr>
              <p:nvPr/>
            </p:nvCxnSpPr>
            <p:spPr bwMode="auto">
              <a:xfrm>
                <a:off x="2470262" y="2639454"/>
                <a:ext cx="828661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0" name="Ovale 139">
                <a:extLst>
                  <a:ext uri="{FF2B5EF4-FFF2-40B4-BE49-F238E27FC236}">
                    <a16:creationId xmlns:a16="http://schemas.microsoft.com/office/drawing/2014/main" id="{6348CB02-DE08-4475-8AAE-967B2EC3EB69}"/>
                  </a:ext>
                </a:extLst>
              </p:cNvPr>
              <p:cNvSpPr/>
              <p:nvPr/>
            </p:nvSpPr>
            <p:spPr bwMode="auto">
              <a:xfrm>
                <a:off x="1353327" y="1703152"/>
                <a:ext cx="2233870" cy="9363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l-GR" sz="32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ξ</a:t>
                </a:r>
                <a:r>
                  <a:rPr kumimoji="0" lang="it-IT" sz="3200" b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1</a:t>
                </a:r>
                <a:endParaRPr kumimoji="0" lang="it-IT" sz="3200" b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41" name="Connettore 2 140">
                <a:extLst>
                  <a:ext uri="{FF2B5EF4-FFF2-40B4-BE49-F238E27FC236}">
                    <a16:creationId xmlns:a16="http://schemas.microsoft.com/office/drawing/2014/main" id="{8D52B7D1-C11B-4A1F-B457-8EBF70A490C8}"/>
                  </a:ext>
                </a:extLst>
              </p:cNvPr>
              <p:cNvCxnSpPr>
                <a:stCxn id="140" idx="4"/>
                <a:endCxn id="142" idx="0"/>
              </p:cNvCxnSpPr>
              <p:nvPr/>
            </p:nvCxnSpPr>
            <p:spPr bwMode="auto">
              <a:xfrm flipH="1">
                <a:off x="503084" y="2639454"/>
                <a:ext cx="1967178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Rettangolo 141">
                <a:extLst>
                  <a:ext uri="{FF2B5EF4-FFF2-40B4-BE49-F238E27FC236}">
                    <a16:creationId xmlns:a16="http://schemas.microsoft.com/office/drawing/2014/main" id="{8DD16A38-2DA2-4F04-A8B7-DE1FCF9C94A0}"/>
                  </a:ext>
                </a:extLst>
              </p:cNvPr>
              <p:cNvSpPr/>
              <p:nvPr/>
            </p:nvSpPr>
            <p:spPr bwMode="auto">
              <a:xfrm>
                <a:off x="138753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Y1</a:t>
                </a:r>
                <a:endParaRPr kumimoji="0" lang="it-IT" sz="1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143" name="Rettangolo 142">
                <a:extLst>
                  <a:ext uri="{FF2B5EF4-FFF2-40B4-BE49-F238E27FC236}">
                    <a16:creationId xmlns:a16="http://schemas.microsoft.com/office/drawing/2014/main" id="{EAA01F98-8A51-4A78-B41D-63FE7E810635}"/>
                  </a:ext>
                </a:extLst>
              </p:cNvPr>
              <p:cNvSpPr/>
              <p:nvPr/>
            </p:nvSpPr>
            <p:spPr bwMode="auto">
              <a:xfrm>
                <a:off x="1464214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44" name="Connettore 2 143">
                <a:extLst>
                  <a:ext uri="{FF2B5EF4-FFF2-40B4-BE49-F238E27FC236}">
                    <a16:creationId xmlns:a16="http://schemas.microsoft.com/office/drawing/2014/main" id="{95880B5D-4E0A-46F4-8BDA-F0FF4F15ECC1}"/>
                  </a:ext>
                </a:extLst>
              </p:cNvPr>
              <p:cNvCxnSpPr>
                <a:stCxn id="140" idx="4"/>
                <a:endCxn id="143" idx="0"/>
              </p:cNvCxnSpPr>
              <p:nvPr/>
            </p:nvCxnSpPr>
            <p:spPr bwMode="auto">
              <a:xfrm flipH="1">
                <a:off x="1828545" y="2639454"/>
                <a:ext cx="641717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Connettore 2 144">
                <a:extLst>
                  <a:ext uri="{FF2B5EF4-FFF2-40B4-BE49-F238E27FC236}">
                    <a16:creationId xmlns:a16="http://schemas.microsoft.com/office/drawing/2014/main" id="{FD4E99CC-BAFD-47D9-AFD7-BEF4036A061A}"/>
                  </a:ext>
                </a:extLst>
              </p:cNvPr>
              <p:cNvCxnSpPr>
                <a:cxnSpLocks/>
                <a:stCxn id="140" idx="4"/>
                <a:endCxn id="164" idx="0"/>
              </p:cNvCxnSpPr>
              <p:nvPr/>
            </p:nvCxnSpPr>
            <p:spPr bwMode="auto">
              <a:xfrm>
                <a:off x="2470262" y="2639454"/>
                <a:ext cx="2154122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CasellaDiTesto 145">
                <a:extLst>
                  <a:ext uri="{FF2B5EF4-FFF2-40B4-BE49-F238E27FC236}">
                    <a16:creationId xmlns:a16="http://schemas.microsoft.com/office/drawing/2014/main" id="{B0D44D96-76DB-4041-BA3D-F34F81841871}"/>
                  </a:ext>
                </a:extLst>
              </p:cNvPr>
              <p:cNvSpPr txBox="1"/>
              <p:nvPr/>
            </p:nvSpPr>
            <p:spPr>
              <a:xfrm>
                <a:off x="1884523" y="992747"/>
                <a:ext cx="11968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rPr>
                  <a:t>Group = 1</a:t>
                </a:r>
                <a:endParaRPr kumimoji="0" lang="it-IT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CasellaDiTesto 146">
                <a:extLst>
                  <a:ext uri="{FF2B5EF4-FFF2-40B4-BE49-F238E27FC236}">
                    <a16:creationId xmlns:a16="http://schemas.microsoft.com/office/drawing/2014/main" id="{0151675E-5147-4E55-9973-D74C8583C140}"/>
                  </a:ext>
                </a:extLst>
              </p:cNvPr>
              <p:cNvSpPr txBox="1"/>
              <p:nvPr/>
            </p:nvSpPr>
            <p:spPr>
              <a:xfrm>
                <a:off x="1031980" y="3134797"/>
                <a:ext cx="43223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48" name="CasellaDiTesto 147">
                <a:extLst>
                  <a:ext uri="{FF2B5EF4-FFF2-40B4-BE49-F238E27FC236}">
                    <a16:creationId xmlns:a16="http://schemas.microsoft.com/office/drawing/2014/main" id="{5DFE6650-A3CC-4E26-93EA-C65B7D4AD9C0}"/>
                  </a:ext>
                </a:extLst>
              </p:cNvPr>
              <p:cNvSpPr txBox="1"/>
              <p:nvPr/>
            </p:nvSpPr>
            <p:spPr>
              <a:xfrm>
                <a:off x="1835449" y="3264304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</a:p>
            </p:txBody>
          </p:sp>
          <p:sp>
            <p:nvSpPr>
              <p:cNvPr id="149" name="CasellaDiTesto 148">
                <a:extLst>
                  <a:ext uri="{FF2B5EF4-FFF2-40B4-BE49-F238E27FC236}">
                    <a16:creationId xmlns:a16="http://schemas.microsoft.com/office/drawing/2014/main" id="{7656CBA0-CEA7-474B-AD5F-0FE6FE3A87CC}"/>
                  </a:ext>
                </a:extLst>
              </p:cNvPr>
              <p:cNvSpPr txBox="1"/>
              <p:nvPr/>
            </p:nvSpPr>
            <p:spPr>
              <a:xfrm>
                <a:off x="2753200" y="3287107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31</a:t>
                </a:r>
              </a:p>
            </p:txBody>
          </p:sp>
          <p:sp>
            <p:nvSpPr>
              <p:cNvPr id="150" name="CasellaDiTesto 149">
                <a:extLst>
                  <a:ext uri="{FF2B5EF4-FFF2-40B4-BE49-F238E27FC236}">
                    <a16:creationId xmlns:a16="http://schemas.microsoft.com/office/drawing/2014/main" id="{83EA837F-1CC9-4354-B6E9-F22410F923F0}"/>
                  </a:ext>
                </a:extLst>
              </p:cNvPr>
              <p:cNvSpPr txBox="1"/>
              <p:nvPr/>
            </p:nvSpPr>
            <p:spPr>
              <a:xfrm>
                <a:off x="3795723" y="3303098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41</a:t>
                </a:r>
              </a:p>
            </p:txBody>
          </p:sp>
          <p:cxnSp>
            <p:nvCxnSpPr>
              <p:cNvPr id="151" name="Connettore 2 150">
                <a:extLst>
                  <a:ext uri="{FF2B5EF4-FFF2-40B4-BE49-F238E27FC236}">
                    <a16:creationId xmlns:a16="http://schemas.microsoft.com/office/drawing/2014/main" id="{A1757ECE-CDB0-42AC-9B9A-38A3D7202D13}"/>
                  </a:ext>
                </a:extLst>
              </p:cNvPr>
              <p:cNvCxnSpPr>
                <a:cxnSpLocks/>
                <a:endCxn id="142" idx="2"/>
              </p:cNvCxnSpPr>
              <p:nvPr/>
            </p:nvCxnSpPr>
            <p:spPr bwMode="auto">
              <a:xfrm flipH="1" flipV="1">
                <a:off x="503084" y="4221495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ttore 2 151">
                <a:extLst>
                  <a:ext uri="{FF2B5EF4-FFF2-40B4-BE49-F238E27FC236}">
                    <a16:creationId xmlns:a16="http://schemas.microsoft.com/office/drawing/2014/main" id="{6D151E3D-52D9-4B7A-B4FB-645BB64F1E43}"/>
                  </a:ext>
                </a:extLst>
              </p:cNvPr>
              <p:cNvCxnSpPr>
                <a:cxnSpLocks/>
                <a:endCxn id="143" idx="2"/>
              </p:cNvCxnSpPr>
              <p:nvPr/>
            </p:nvCxnSpPr>
            <p:spPr bwMode="auto">
              <a:xfrm flipV="1">
                <a:off x="1828545" y="4221495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3" name="Arco 152">
                <a:extLst>
                  <a:ext uri="{FF2B5EF4-FFF2-40B4-BE49-F238E27FC236}">
                    <a16:creationId xmlns:a16="http://schemas.microsoft.com/office/drawing/2014/main" id="{4529D808-00D8-4F98-AC12-9C97F4F537B1}"/>
                  </a:ext>
                </a:extLst>
              </p:cNvPr>
              <p:cNvSpPr/>
              <p:nvPr/>
            </p:nvSpPr>
            <p:spPr>
              <a:xfrm rot="14768714">
                <a:off x="3471491" y="1661144"/>
                <a:ext cx="333210" cy="423383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54" name="Arco 153">
                <a:extLst>
                  <a:ext uri="{FF2B5EF4-FFF2-40B4-BE49-F238E27FC236}">
                    <a16:creationId xmlns:a16="http://schemas.microsoft.com/office/drawing/2014/main" id="{F87A3DA0-4D0E-4BA9-A364-A36DA1D395ED}"/>
                  </a:ext>
                </a:extLst>
              </p:cNvPr>
              <p:cNvSpPr/>
              <p:nvPr/>
            </p:nvSpPr>
            <p:spPr>
              <a:xfrm rot="1159909">
                <a:off x="331750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55" name="Arco 154">
                <a:extLst>
                  <a:ext uri="{FF2B5EF4-FFF2-40B4-BE49-F238E27FC236}">
                    <a16:creationId xmlns:a16="http://schemas.microsoft.com/office/drawing/2014/main" id="{6BA82235-1D4B-4056-881A-BB03C32ADB24}"/>
                  </a:ext>
                </a:extLst>
              </p:cNvPr>
              <p:cNvSpPr/>
              <p:nvPr/>
            </p:nvSpPr>
            <p:spPr>
              <a:xfrm rot="1159909">
                <a:off x="1652903" y="4885674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56" name="CasellaDiTesto 155">
                <a:extLst>
                  <a:ext uri="{FF2B5EF4-FFF2-40B4-BE49-F238E27FC236}">
                    <a16:creationId xmlns:a16="http://schemas.microsoft.com/office/drawing/2014/main" id="{F5CB447B-B976-4CDF-ABA4-F2FCF0D4FFFB}"/>
                  </a:ext>
                </a:extLst>
              </p:cNvPr>
              <p:cNvSpPr txBox="1"/>
              <p:nvPr/>
            </p:nvSpPr>
            <p:spPr>
              <a:xfrm>
                <a:off x="3679160" y="1544053"/>
                <a:ext cx="734853" cy="396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φ</a:t>
                </a:r>
                <a:r>
                  <a:rPr lang="it-IT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11|</a:t>
                </a:r>
                <a:r>
                  <a:rPr lang="en-US" i="1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  <a:endPara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7" name="Triangolo isoscele 156">
                <a:extLst>
                  <a:ext uri="{FF2B5EF4-FFF2-40B4-BE49-F238E27FC236}">
                    <a16:creationId xmlns:a16="http://schemas.microsoft.com/office/drawing/2014/main" id="{10E73BE8-3105-4AAC-A017-362AFD3F755D}"/>
                  </a:ext>
                </a:extLst>
              </p:cNvPr>
              <p:cNvSpPr/>
              <p:nvPr/>
            </p:nvSpPr>
            <p:spPr>
              <a:xfrm>
                <a:off x="2325694" y="5918193"/>
                <a:ext cx="521972" cy="566768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it-IT" sz="14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cxnSp>
            <p:nvCxnSpPr>
              <p:cNvPr id="158" name="Connettore 2 157">
                <a:extLst>
                  <a:ext uri="{FF2B5EF4-FFF2-40B4-BE49-F238E27FC236}">
                    <a16:creationId xmlns:a16="http://schemas.microsoft.com/office/drawing/2014/main" id="{EACA384A-8528-4446-9737-37CA1830F3CD}"/>
                  </a:ext>
                </a:extLst>
              </p:cNvPr>
              <p:cNvCxnSpPr>
                <a:cxnSpLocks/>
                <a:stCxn id="157" idx="0"/>
              </p:cNvCxnSpPr>
              <p:nvPr/>
            </p:nvCxnSpPr>
            <p:spPr bwMode="auto">
              <a:xfrm flipH="1" flipV="1">
                <a:off x="672203" y="4229640"/>
                <a:ext cx="1914477" cy="16885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Connettore 2 158">
                <a:extLst>
                  <a:ext uri="{FF2B5EF4-FFF2-40B4-BE49-F238E27FC236}">
                    <a16:creationId xmlns:a16="http://schemas.microsoft.com/office/drawing/2014/main" id="{55AC15A7-F4F2-4497-B014-163EBF1EA2A8}"/>
                  </a:ext>
                </a:extLst>
              </p:cNvPr>
              <p:cNvCxnSpPr>
                <a:cxnSpLocks/>
                <a:stCxn id="157" idx="0"/>
              </p:cNvCxnSpPr>
              <p:nvPr/>
            </p:nvCxnSpPr>
            <p:spPr bwMode="auto">
              <a:xfrm flipV="1">
                <a:off x="2586680" y="4222487"/>
                <a:ext cx="446792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Connettore 2 159">
                <a:extLst>
                  <a:ext uri="{FF2B5EF4-FFF2-40B4-BE49-F238E27FC236}">
                    <a16:creationId xmlns:a16="http://schemas.microsoft.com/office/drawing/2014/main" id="{897225EF-E5E3-4ED0-8AC6-5970282CFB85}"/>
                  </a:ext>
                </a:extLst>
              </p:cNvPr>
              <p:cNvCxnSpPr>
                <a:cxnSpLocks/>
                <a:stCxn id="157" idx="0"/>
              </p:cNvCxnSpPr>
              <p:nvPr/>
            </p:nvCxnSpPr>
            <p:spPr bwMode="auto">
              <a:xfrm flipH="1" flipV="1">
                <a:off x="2165666" y="4222487"/>
                <a:ext cx="421014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CasellaDiTesto 160">
                <a:extLst>
                  <a:ext uri="{FF2B5EF4-FFF2-40B4-BE49-F238E27FC236}">
                    <a16:creationId xmlns:a16="http://schemas.microsoft.com/office/drawing/2014/main" id="{B4C94F1D-B66A-4C6B-BBF9-6724F95BBF8C}"/>
                  </a:ext>
                </a:extLst>
              </p:cNvPr>
              <p:cNvSpPr txBox="1"/>
              <p:nvPr/>
            </p:nvSpPr>
            <p:spPr>
              <a:xfrm>
                <a:off x="3092778" y="4581913"/>
                <a:ext cx="434811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33</a:t>
                </a:r>
              </a:p>
            </p:txBody>
          </p:sp>
          <p:sp>
            <p:nvSpPr>
              <p:cNvPr id="162" name="CasellaDiTesto 161">
                <a:extLst>
                  <a:ext uri="{FF2B5EF4-FFF2-40B4-BE49-F238E27FC236}">
                    <a16:creationId xmlns:a16="http://schemas.microsoft.com/office/drawing/2014/main" id="{4646A70A-3FE7-46BA-BCDC-7816B2C7A02E}"/>
                  </a:ext>
                </a:extLst>
              </p:cNvPr>
              <p:cNvSpPr txBox="1"/>
              <p:nvPr/>
            </p:nvSpPr>
            <p:spPr>
              <a:xfrm>
                <a:off x="4441394" y="4560320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44</a:t>
                </a:r>
              </a:p>
            </p:txBody>
          </p:sp>
          <p:sp>
            <p:nvSpPr>
              <p:cNvPr id="163" name="Rettangolo 162">
                <a:extLst>
                  <a:ext uri="{FF2B5EF4-FFF2-40B4-BE49-F238E27FC236}">
                    <a16:creationId xmlns:a16="http://schemas.microsoft.com/office/drawing/2014/main" id="{DF83D919-81C5-4103-8FE0-75C9A68E2E1F}"/>
                  </a:ext>
                </a:extLst>
              </p:cNvPr>
              <p:cNvSpPr/>
              <p:nvPr/>
            </p:nvSpPr>
            <p:spPr bwMode="auto">
              <a:xfrm>
                <a:off x="2934592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Y3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164" name="Rettangolo 163">
                <a:extLst>
                  <a:ext uri="{FF2B5EF4-FFF2-40B4-BE49-F238E27FC236}">
                    <a16:creationId xmlns:a16="http://schemas.microsoft.com/office/drawing/2014/main" id="{C9B070B1-D1DE-4ED1-9FB9-B45A7383CA4D}"/>
                  </a:ext>
                </a:extLst>
              </p:cNvPr>
              <p:cNvSpPr/>
              <p:nvPr/>
            </p:nvSpPr>
            <p:spPr bwMode="auto">
              <a:xfrm>
                <a:off x="4260053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Y4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65" name="Connettore 2 164">
                <a:extLst>
                  <a:ext uri="{FF2B5EF4-FFF2-40B4-BE49-F238E27FC236}">
                    <a16:creationId xmlns:a16="http://schemas.microsoft.com/office/drawing/2014/main" id="{ECC5D114-3FF0-4CF0-9837-813AD61E7E1E}"/>
                  </a:ext>
                </a:extLst>
              </p:cNvPr>
              <p:cNvCxnSpPr>
                <a:cxnSpLocks/>
                <a:endCxn id="163" idx="2"/>
              </p:cNvCxnSpPr>
              <p:nvPr/>
            </p:nvCxnSpPr>
            <p:spPr bwMode="auto">
              <a:xfrm flipH="1" flipV="1">
                <a:off x="3298923" y="4222486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Connettore 2 165">
                <a:extLst>
                  <a:ext uri="{FF2B5EF4-FFF2-40B4-BE49-F238E27FC236}">
                    <a16:creationId xmlns:a16="http://schemas.microsoft.com/office/drawing/2014/main" id="{CC2C9940-740E-4F96-A5A3-D8D4071BABA8}"/>
                  </a:ext>
                </a:extLst>
              </p:cNvPr>
              <p:cNvCxnSpPr>
                <a:cxnSpLocks/>
                <a:endCxn id="164" idx="2"/>
              </p:cNvCxnSpPr>
              <p:nvPr/>
            </p:nvCxnSpPr>
            <p:spPr bwMode="auto">
              <a:xfrm flipV="1">
                <a:off x="4624384" y="4222486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Arco 166">
                <a:extLst>
                  <a:ext uri="{FF2B5EF4-FFF2-40B4-BE49-F238E27FC236}">
                    <a16:creationId xmlns:a16="http://schemas.microsoft.com/office/drawing/2014/main" id="{CF9A3CF5-8EB0-40A0-902F-8EF33DD04F7E}"/>
                  </a:ext>
                </a:extLst>
              </p:cNvPr>
              <p:cNvSpPr/>
              <p:nvPr/>
            </p:nvSpPr>
            <p:spPr>
              <a:xfrm rot="1159909">
                <a:off x="3127589" y="4905412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68" name="Arco 167">
                <a:extLst>
                  <a:ext uri="{FF2B5EF4-FFF2-40B4-BE49-F238E27FC236}">
                    <a16:creationId xmlns:a16="http://schemas.microsoft.com/office/drawing/2014/main" id="{BF6B01A1-4597-4430-9765-496664D76FD9}"/>
                  </a:ext>
                </a:extLst>
              </p:cNvPr>
              <p:cNvSpPr/>
              <p:nvPr/>
            </p:nvSpPr>
            <p:spPr>
              <a:xfrm rot="1159909">
                <a:off x="4502010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169" name="Connettore 2 168">
                <a:extLst>
                  <a:ext uri="{FF2B5EF4-FFF2-40B4-BE49-F238E27FC236}">
                    <a16:creationId xmlns:a16="http://schemas.microsoft.com/office/drawing/2014/main" id="{8C6615D4-F69E-40C2-B170-3646218565E0}"/>
                  </a:ext>
                </a:extLst>
              </p:cNvPr>
              <p:cNvCxnSpPr>
                <a:cxnSpLocks/>
                <a:stCxn id="157" idx="0"/>
                <a:endCxn id="164" idx="2"/>
              </p:cNvCxnSpPr>
              <p:nvPr/>
            </p:nvCxnSpPr>
            <p:spPr bwMode="auto">
              <a:xfrm flipV="1">
                <a:off x="2586680" y="4222486"/>
                <a:ext cx="2037704" cy="169570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0" name="CasellaDiTesto 169">
                <a:extLst>
                  <a:ext uri="{FF2B5EF4-FFF2-40B4-BE49-F238E27FC236}">
                    <a16:creationId xmlns:a16="http://schemas.microsoft.com/office/drawing/2014/main" id="{6A66C70E-D358-4E3A-BBB4-1924130E78CD}"/>
                  </a:ext>
                </a:extLst>
              </p:cNvPr>
              <p:cNvSpPr txBox="1"/>
              <p:nvPr/>
            </p:nvSpPr>
            <p:spPr>
              <a:xfrm>
                <a:off x="1817754" y="5351388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171" name="CasellaDiTesto 170">
                <a:extLst>
                  <a:ext uri="{FF2B5EF4-FFF2-40B4-BE49-F238E27FC236}">
                    <a16:creationId xmlns:a16="http://schemas.microsoft.com/office/drawing/2014/main" id="{24493869-03DB-4659-94C2-489400C99AC4}"/>
                  </a:ext>
                </a:extLst>
              </p:cNvPr>
              <p:cNvSpPr txBox="1"/>
              <p:nvPr/>
            </p:nvSpPr>
            <p:spPr>
              <a:xfrm>
                <a:off x="2255504" y="4873635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172" name="CasellaDiTesto 171">
                <a:extLst>
                  <a:ext uri="{FF2B5EF4-FFF2-40B4-BE49-F238E27FC236}">
                    <a16:creationId xmlns:a16="http://schemas.microsoft.com/office/drawing/2014/main" id="{43A00EA1-52D8-4D4E-8CD5-CB0A64AE115D}"/>
                  </a:ext>
                </a:extLst>
              </p:cNvPr>
              <p:cNvSpPr txBox="1"/>
              <p:nvPr/>
            </p:nvSpPr>
            <p:spPr>
              <a:xfrm>
                <a:off x="2588217" y="4972353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173" name="CasellaDiTesto 172">
                <a:extLst>
                  <a:ext uri="{FF2B5EF4-FFF2-40B4-BE49-F238E27FC236}">
                    <a16:creationId xmlns:a16="http://schemas.microsoft.com/office/drawing/2014/main" id="{04656D56-E674-4756-8577-7DA4A42C3A76}"/>
                  </a:ext>
                </a:extLst>
              </p:cNvPr>
              <p:cNvSpPr txBox="1"/>
              <p:nvPr/>
            </p:nvSpPr>
            <p:spPr>
              <a:xfrm>
                <a:off x="2961944" y="5263371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174" name="CasellaDiTesto 173">
                <a:extLst>
                  <a:ext uri="{FF2B5EF4-FFF2-40B4-BE49-F238E27FC236}">
                    <a16:creationId xmlns:a16="http://schemas.microsoft.com/office/drawing/2014/main" id="{E7FC1AEA-43B2-4619-9F70-7C63C978AE46}"/>
                  </a:ext>
                </a:extLst>
              </p:cNvPr>
              <p:cNvSpPr txBox="1"/>
              <p:nvPr/>
            </p:nvSpPr>
            <p:spPr>
              <a:xfrm>
                <a:off x="5283334" y="4580922"/>
                <a:ext cx="429837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75" name="CasellaDiTesto 174">
                <a:extLst>
                  <a:ext uri="{FF2B5EF4-FFF2-40B4-BE49-F238E27FC236}">
                    <a16:creationId xmlns:a16="http://schemas.microsoft.com/office/drawing/2014/main" id="{B7EBEC8E-D7F7-436D-B560-6DEF5DAA47CA}"/>
                  </a:ext>
                </a:extLst>
              </p:cNvPr>
              <p:cNvSpPr txBox="1"/>
              <p:nvPr/>
            </p:nvSpPr>
            <p:spPr>
              <a:xfrm>
                <a:off x="6631951" y="4559328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</a:p>
            </p:txBody>
          </p:sp>
          <p:cxnSp>
            <p:nvCxnSpPr>
              <p:cNvPr id="176" name="Connettore 2 175">
                <a:extLst>
                  <a:ext uri="{FF2B5EF4-FFF2-40B4-BE49-F238E27FC236}">
                    <a16:creationId xmlns:a16="http://schemas.microsoft.com/office/drawing/2014/main" id="{BBFD69DD-7CFD-45F1-B706-12FF4D6371F2}"/>
                  </a:ext>
                </a:extLst>
              </p:cNvPr>
              <p:cNvCxnSpPr>
                <a:cxnSpLocks/>
                <a:stCxn id="177" idx="4"/>
                <a:endCxn id="200" idx="0"/>
              </p:cNvCxnSpPr>
              <p:nvPr/>
            </p:nvCxnSpPr>
            <p:spPr bwMode="auto">
              <a:xfrm>
                <a:off x="7456658" y="2639454"/>
                <a:ext cx="828661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Ovale 176">
                <a:extLst>
                  <a:ext uri="{FF2B5EF4-FFF2-40B4-BE49-F238E27FC236}">
                    <a16:creationId xmlns:a16="http://schemas.microsoft.com/office/drawing/2014/main" id="{B401A0C8-222A-4AD6-96E2-DDA972BCAC41}"/>
                  </a:ext>
                </a:extLst>
              </p:cNvPr>
              <p:cNvSpPr/>
              <p:nvPr/>
            </p:nvSpPr>
            <p:spPr bwMode="auto">
              <a:xfrm>
                <a:off x="6339723" y="1703152"/>
                <a:ext cx="2233870" cy="9363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l-GR" sz="32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ξ</a:t>
                </a:r>
                <a:r>
                  <a:rPr kumimoji="0" lang="it-IT" sz="3200" b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1</a:t>
                </a:r>
                <a:endParaRPr kumimoji="0" lang="it-IT" sz="3200" b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78" name="Connettore 2 177">
                <a:extLst>
                  <a:ext uri="{FF2B5EF4-FFF2-40B4-BE49-F238E27FC236}">
                    <a16:creationId xmlns:a16="http://schemas.microsoft.com/office/drawing/2014/main" id="{566C8FE0-B7EA-451D-A3BE-E79B1396C546}"/>
                  </a:ext>
                </a:extLst>
              </p:cNvPr>
              <p:cNvCxnSpPr>
                <a:stCxn id="177" idx="4"/>
                <a:endCxn id="179" idx="0"/>
              </p:cNvCxnSpPr>
              <p:nvPr/>
            </p:nvCxnSpPr>
            <p:spPr bwMode="auto">
              <a:xfrm flipH="1">
                <a:off x="5489480" y="2639454"/>
                <a:ext cx="1967178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Rettangolo 178">
                <a:extLst>
                  <a:ext uri="{FF2B5EF4-FFF2-40B4-BE49-F238E27FC236}">
                    <a16:creationId xmlns:a16="http://schemas.microsoft.com/office/drawing/2014/main" id="{0191282C-E146-422F-955D-8D2656645258}"/>
                  </a:ext>
                </a:extLst>
              </p:cNvPr>
              <p:cNvSpPr/>
              <p:nvPr/>
            </p:nvSpPr>
            <p:spPr bwMode="auto">
              <a:xfrm>
                <a:off x="5125149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Y1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180" name="Rettangolo 179">
                <a:extLst>
                  <a:ext uri="{FF2B5EF4-FFF2-40B4-BE49-F238E27FC236}">
                    <a16:creationId xmlns:a16="http://schemas.microsoft.com/office/drawing/2014/main" id="{47035A6A-7C0D-42FB-BA5A-32BB93D40ADF}"/>
                  </a:ext>
                </a:extLst>
              </p:cNvPr>
              <p:cNvSpPr/>
              <p:nvPr/>
            </p:nvSpPr>
            <p:spPr bwMode="auto">
              <a:xfrm>
                <a:off x="6450610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81" name="Connettore 2 180">
                <a:extLst>
                  <a:ext uri="{FF2B5EF4-FFF2-40B4-BE49-F238E27FC236}">
                    <a16:creationId xmlns:a16="http://schemas.microsoft.com/office/drawing/2014/main" id="{563F04A5-9E93-4616-A7F8-5CFF95A33E5E}"/>
                  </a:ext>
                </a:extLst>
              </p:cNvPr>
              <p:cNvCxnSpPr>
                <a:stCxn id="177" idx="4"/>
                <a:endCxn id="180" idx="0"/>
              </p:cNvCxnSpPr>
              <p:nvPr/>
            </p:nvCxnSpPr>
            <p:spPr bwMode="auto">
              <a:xfrm flipH="1">
                <a:off x="6814941" y="2639454"/>
                <a:ext cx="641717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nettore 2 181">
                <a:extLst>
                  <a:ext uri="{FF2B5EF4-FFF2-40B4-BE49-F238E27FC236}">
                    <a16:creationId xmlns:a16="http://schemas.microsoft.com/office/drawing/2014/main" id="{91333F1F-9327-4B01-9BAA-798012659966}"/>
                  </a:ext>
                </a:extLst>
              </p:cNvPr>
              <p:cNvCxnSpPr>
                <a:cxnSpLocks/>
                <a:stCxn id="177" idx="4"/>
                <a:endCxn id="201" idx="0"/>
              </p:cNvCxnSpPr>
              <p:nvPr/>
            </p:nvCxnSpPr>
            <p:spPr bwMode="auto">
              <a:xfrm>
                <a:off x="7456658" y="2639454"/>
                <a:ext cx="2154122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3" name="CasellaDiTesto 182">
                <a:extLst>
                  <a:ext uri="{FF2B5EF4-FFF2-40B4-BE49-F238E27FC236}">
                    <a16:creationId xmlns:a16="http://schemas.microsoft.com/office/drawing/2014/main" id="{9DDABDF2-2494-43B5-99E0-A0A709D5E92A}"/>
                  </a:ext>
                </a:extLst>
              </p:cNvPr>
              <p:cNvSpPr txBox="1"/>
              <p:nvPr/>
            </p:nvSpPr>
            <p:spPr>
              <a:xfrm>
                <a:off x="6870918" y="992747"/>
                <a:ext cx="11968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rPr>
                  <a:t>Group = 2</a:t>
                </a:r>
                <a:endParaRPr kumimoji="0" lang="it-IT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4" name="CasellaDiTesto 183">
                <a:extLst>
                  <a:ext uri="{FF2B5EF4-FFF2-40B4-BE49-F238E27FC236}">
                    <a16:creationId xmlns:a16="http://schemas.microsoft.com/office/drawing/2014/main" id="{71440006-7057-4556-AD08-E101BEE4DC65}"/>
                  </a:ext>
                </a:extLst>
              </p:cNvPr>
              <p:cNvSpPr txBox="1"/>
              <p:nvPr/>
            </p:nvSpPr>
            <p:spPr>
              <a:xfrm>
                <a:off x="6018376" y="3134797"/>
                <a:ext cx="43223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85" name="CasellaDiTesto 184">
                <a:extLst>
                  <a:ext uri="{FF2B5EF4-FFF2-40B4-BE49-F238E27FC236}">
                    <a16:creationId xmlns:a16="http://schemas.microsoft.com/office/drawing/2014/main" id="{0C0ADFDE-DA64-4CF1-BD3E-46351C16A9BE}"/>
                  </a:ext>
                </a:extLst>
              </p:cNvPr>
              <p:cNvSpPr txBox="1"/>
              <p:nvPr/>
            </p:nvSpPr>
            <p:spPr>
              <a:xfrm>
                <a:off x="6821845" y="3264304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</a:p>
            </p:txBody>
          </p:sp>
          <p:sp>
            <p:nvSpPr>
              <p:cNvPr id="186" name="CasellaDiTesto 185">
                <a:extLst>
                  <a:ext uri="{FF2B5EF4-FFF2-40B4-BE49-F238E27FC236}">
                    <a16:creationId xmlns:a16="http://schemas.microsoft.com/office/drawing/2014/main" id="{09FA0345-5634-4F8A-95FA-7073E6E599F1}"/>
                  </a:ext>
                </a:extLst>
              </p:cNvPr>
              <p:cNvSpPr txBox="1"/>
              <p:nvPr/>
            </p:nvSpPr>
            <p:spPr>
              <a:xfrm>
                <a:off x="7739596" y="3287107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31</a:t>
                </a:r>
              </a:p>
            </p:txBody>
          </p:sp>
          <p:sp>
            <p:nvSpPr>
              <p:cNvPr id="187" name="CasellaDiTesto 186">
                <a:extLst>
                  <a:ext uri="{FF2B5EF4-FFF2-40B4-BE49-F238E27FC236}">
                    <a16:creationId xmlns:a16="http://schemas.microsoft.com/office/drawing/2014/main" id="{9951CE67-7CFF-4394-851A-1EB3CF6C1B4D}"/>
                  </a:ext>
                </a:extLst>
              </p:cNvPr>
              <p:cNvSpPr txBox="1"/>
              <p:nvPr/>
            </p:nvSpPr>
            <p:spPr>
              <a:xfrm>
                <a:off x="8782119" y="3303098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41</a:t>
                </a:r>
              </a:p>
            </p:txBody>
          </p:sp>
          <p:cxnSp>
            <p:nvCxnSpPr>
              <p:cNvPr id="188" name="Connettore 2 187">
                <a:extLst>
                  <a:ext uri="{FF2B5EF4-FFF2-40B4-BE49-F238E27FC236}">
                    <a16:creationId xmlns:a16="http://schemas.microsoft.com/office/drawing/2014/main" id="{D29A671E-4968-42A0-A569-B7B10A7E338D}"/>
                  </a:ext>
                </a:extLst>
              </p:cNvPr>
              <p:cNvCxnSpPr>
                <a:cxnSpLocks/>
                <a:endCxn id="179" idx="2"/>
              </p:cNvCxnSpPr>
              <p:nvPr/>
            </p:nvCxnSpPr>
            <p:spPr bwMode="auto">
              <a:xfrm flipH="1" flipV="1">
                <a:off x="5489480" y="4221495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nettore 2 188">
                <a:extLst>
                  <a:ext uri="{FF2B5EF4-FFF2-40B4-BE49-F238E27FC236}">
                    <a16:creationId xmlns:a16="http://schemas.microsoft.com/office/drawing/2014/main" id="{EE6B2CB6-3E3E-4FB9-B6C8-4E63D27D818E}"/>
                  </a:ext>
                </a:extLst>
              </p:cNvPr>
              <p:cNvCxnSpPr>
                <a:cxnSpLocks/>
                <a:endCxn id="180" idx="2"/>
              </p:cNvCxnSpPr>
              <p:nvPr/>
            </p:nvCxnSpPr>
            <p:spPr bwMode="auto">
              <a:xfrm flipV="1">
                <a:off x="6814941" y="4221495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0" name="Arco 189">
                <a:extLst>
                  <a:ext uri="{FF2B5EF4-FFF2-40B4-BE49-F238E27FC236}">
                    <a16:creationId xmlns:a16="http://schemas.microsoft.com/office/drawing/2014/main" id="{A0611A85-34A2-4F10-89F2-7AE18D0767EA}"/>
                  </a:ext>
                </a:extLst>
              </p:cNvPr>
              <p:cNvSpPr/>
              <p:nvPr/>
            </p:nvSpPr>
            <p:spPr>
              <a:xfrm rot="14768714">
                <a:off x="8457887" y="1661144"/>
                <a:ext cx="333210" cy="423383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91" name="Arco 190">
                <a:extLst>
                  <a:ext uri="{FF2B5EF4-FFF2-40B4-BE49-F238E27FC236}">
                    <a16:creationId xmlns:a16="http://schemas.microsoft.com/office/drawing/2014/main" id="{0D3540FB-9502-491B-AEEF-0F1CFE24831E}"/>
                  </a:ext>
                </a:extLst>
              </p:cNvPr>
              <p:cNvSpPr/>
              <p:nvPr/>
            </p:nvSpPr>
            <p:spPr>
              <a:xfrm rot="1159909">
                <a:off x="5318146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92" name="Arco 191">
                <a:extLst>
                  <a:ext uri="{FF2B5EF4-FFF2-40B4-BE49-F238E27FC236}">
                    <a16:creationId xmlns:a16="http://schemas.microsoft.com/office/drawing/2014/main" id="{844AAA1E-3101-4840-8D43-93D644FA3CB3}"/>
                  </a:ext>
                </a:extLst>
              </p:cNvPr>
              <p:cNvSpPr/>
              <p:nvPr/>
            </p:nvSpPr>
            <p:spPr>
              <a:xfrm rot="1159909">
                <a:off x="6639299" y="4885674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93" name="CasellaDiTesto 192">
                <a:extLst>
                  <a:ext uri="{FF2B5EF4-FFF2-40B4-BE49-F238E27FC236}">
                    <a16:creationId xmlns:a16="http://schemas.microsoft.com/office/drawing/2014/main" id="{D6111A2F-1878-4A37-BD14-59D9498AA664}"/>
                  </a:ext>
                </a:extLst>
              </p:cNvPr>
              <p:cNvSpPr txBox="1"/>
              <p:nvPr/>
            </p:nvSpPr>
            <p:spPr>
              <a:xfrm>
                <a:off x="8665556" y="1544053"/>
                <a:ext cx="734853" cy="396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φ</a:t>
                </a:r>
                <a:r>
                  <a:rPr lang="it-IT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11|</a:t>
                </a:r>
                <a:r>
                  <a:rPr lang="en-US" i="1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endPara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4" name="Triangolo isoscele 193">
                <a:extLst>
                  <a:ext uri="{FF2B5EF4-FFF2-40B4-BE49-F238E27FC236}">
                    <a16:creationId xmlns:a16="http://schemas.microsoft.com/office/drawing/2014/main" id="{E990195D-1267-4F20-959B-36E2F87723E0}"/>
                  </a:ext>
                </a:extLst>
              </p:cNvPr>
              <p:cNvSpPr/>
              <p:nvPr/>
            </p:nvSpPr>
            <p:spPr>
              <a:xfrm>
                <a:off x="7312090" y="5918193"/>
                <a:ext cx="521972" cy="566768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it-IT" sz="14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cxnSp>
            <p:nvCxnSpPr>
              <p:cNvPr id="195" name="Connettore 2 194">
                <a:extLst>
                  <a:ext uri="{FF2B5EF4-FFF2-40B4-BE49-F238E27FC236}">
                    <a16:creationId xmlns:a16="http://schemas.microsoft.com/office/drawing/2014/main" id="{0A113C16-40F5-4997-B1A3-1348EB388348}"/>
                  </a:ext>
                </a:extLst>
              </p:cNvPr>
              <p:cNvCxnSpPr>
                <a:cxnSpLocks/>
                <a:stCxn id="194" idx="0"/>
              </p:cNvCxnSpPr>
              <p:nvPr/>
            </p:nvCxnSpPr>
            <p:spPr bwMode="auto">
              <a:xfrm flipH="1" flipV="1">
                <a:off x="5658599" y="4229640"/>
                <a:ext cx="1914477" cy="16885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nettore 2 195">
                <a:extLst>
                  <a:ext uri="{FF2B5EF4-FFF2-40B4-BE49-F238E27FC236}">
                    <a16:creationId xmlns:a16="http://schemas.microsoft.com/office/drawing/2014/main" id="{23D2FF05-9EB1-4481-B7EE-019332021C3E}"/>
                  </a:ext>
                </a:extLst>
              </p:cNvPr>
              <p:cNvCxnSpPr>
                <a:cxnSpLocks/>
                <a:stCxn id="194" idx="0"/>
              </p:cNvCxnSpPr>
              <p:nvPr/>
            </p:nvCxnSpPr>
            <p:spPr bwMode="auto">
              <a:xfrm flipV="1">
                <a:off x="7573076" y="4222487"/>
                <a:ext cx="446792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nettore 2 196">
                <a:extLst>
                  <a:ext uri="{FF2B5EF4-FFF2-40B4-BE49-F238E27FC236}">
                    <a16:creationId xmlns:a16="http://schemas.microsoft.com/office/drawing/2014/main" id="{CD9834AE-7250-4081-B203-6BEA9BBD3EAF}"/>
                  </a:ext>
                </a:extLst>
              </p:cNvPr>
              <p:cNvCxnSpPr>
                <a:cxnSpLocks/>
                <a:stCxn id="194" idx="0"/>
              </p:cNvCxnSpPr>
              <p:nvPr/>
            </p:nvCxnSpPr>
            <p:spPr bwMode="auto">
              <a:xfrm flipH="1" flipV="1">
                <a:off x="7152062" y="4222487"/>
                <a:ext cx="421014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8" name="CasellaDiTesto 197">
                <a:extLst>
                  <a:ext uri="{FF2B5EF4-FFF2-40B4-BE49-F238E27FC236}">
                    <a16:creationId xmlns:a16="http://schemas.microsoft.com/office/drawing/2014/main" id="{330A6E7D-42BC-45CB-A125-5FC187F8E593}"/>
                  </a:ext>
                </a:extLst>
              </p:cNvPr>
              <p:cNvSpPr txBox="1"/>
              <p:nvPr/>
            </p:nvSpPr>
            <p:spPr>
              <a:xfrm>
                <a:off x="8079174" y="4581913"/>
                <a:ext cx="434811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33</a:t>
                </a:r>
              </a:p>
            </p:txBody>
          </p:sp>
          <p:sp>
            <p:nvSpPr>
              <p:cNvPr id="199" name="CasellaDiTesto 198">
                <a:extLst>
                  <a:ext uri="{FF2B5EF4-FFF2-40B4-BE49-F238E27FC236}">
                    <a16:creationId xmlns:a16="http://schemas.microsoft.com/office/drawing/2014/main" id="{37B72131-187B-4211-A5E2-418A22520038}"/>
                  </a:ext>
                </a:extLst>
              </p:cNvPr>
              <p:cNvSpPr txBox="1"/>
              <p:nvPr/>
            </p:nvSpPr>
            <p:spPr>
              <a:xfrm>
                <a:off x="9427790" y="4560320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44</a:t>
                </a:r>
              </a:p>
            </p:txBody>
          </p:sp>
          <p:sp>
            <p:nvSpPr>
              <p:cNvPr id="200" name="Rettangolo 199">
                <a:extLst>
                  <a:ext uri="{FF2B5EF4-FFF2-40B4-BE49-F238E27FC236}">
                    <a16:creationId xmlns:a16="http://schemas.microsoft.com/office/drawing/2014/main" id="{53B74F03-F5B0-4D48-97BA-57EC145B5598}"/>
                  </a:ext>
                </a:extLst>
              </p:cNvPr>
              <p:cNvSpPr/>
              <p:nvPr/>
            </p:nvSpPr>
            <p:spPr bwMode="auto">
              <a:xfrm>
                <a:off x="7920988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Y3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201" name="Rettangolo 200">
                <a:extLst>
                  <a:ext uri="{FF2B5EF4-FFF2-40B4-BE49-F238E27FC236}">
                    <a16:creationId xmlns:a16="http://schemas.microsoft.com/office/drawing/2014/main" id="{BB58966C-4D72-4BF0-9FCC-FA0CA64B4605}"/>
                  </a:ext>
                </a:extLst>
              </p:cNvPr>
              <p:cNvSpPr/>
              <p:nvPr/>
            </p:nvSpPr>
            <p:spPr bwMode="auto">
              <a:xfrm>
                <a:off x="9246449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Y4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202" name="Connettore 2 201">
                <a:extLst>
                  <a:ext uri="{FF2B5EF4-FFF2-40B4-BE49-F238E27FC236}">
                    <a16:creationId xmlns:a16="http://schemas.microsoft.com/office/drawing/2014/main" id="{69863707-75A1-4525-B757-45751CCEE156}"/>
                  </a:ext>
                </a:extLst>
              </p:cNvPr>
              <p:cNvCxnSpPr>
                <a:cxnSpLocks/>
                <a:endCxn id="200" idx="2"/>
              </p:cNvCxnSpPr>
              <p:nvPr/>
            </p:nvCxnSpPr>
            <p:spPr bwMode="auto">
              <a:xfrm flipH="1" flipV="1">
                <a:off x="8285319" y="4222486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nettore 2 202">
                <a:extLst>
                  <a:ext uri="{FF2B5EF4-FFF2-40B4-BE49-F238E27FC236}">
                    <a16:creationId xmlns:a16="http://schemas.microsoft.com/office/drawing/2014/main" id="{C0DF1AF3-8F8D-477E-8048-7D56D62FCD6F}"/>
                  </a:ext>
                </a:extLst>
              </p:cNvPr>
              <p:cNvCxnSpPr>
                <a:cxnSpLocks/>
                <a:endCxn id="201" idx="2"/>
              </p:cNvCxnSpPr>
              <p:nvPr/>
            </p:nvCxnSpPr>
            <p:spPr bwMode="auto">
              <a:xfrm flipV="1">
                <a:off x="9610780" y="4222486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4" name="Arco 203">
                <a:extLst>
                  <a:ext uri="{FF2B5EF4-FFF2-40B4-BE49-F238E27FC236}">
                    <a16:creationId xmlns:a16="http://schemas.microsoft.com/office/drawing/2014/main" id="{C843D8D2-EB38-41C0-9BD8-6B56E43E92A0}"/>
                  </a:ext>
                </a:extLst>
              </p:cNvPr>
              <p:cNvSpPr/>
              <p:nvPr/>
            </p:nvSpPr>
            <p:spPr>
              <a:xfrm rot="1159909">
                <a:off x="8113985" y="4905412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05" name="Arco 204">
                <a:extLst>
                  <a:ext uri="{FF2B5EF4-FFF2-40B4-BE49-F238E27FC236}">
                    <a16:creationId xmlns:a16="http://schemas.microsoft.com/office/drawing/2014/main" id="{9A573EEF-DEC1-450A-919F-18C8B2BBA907}"/>
                  </a:ext>
                </a:extLst>
              </p:cNvPr>
              <p:cNvSpPr/>
              <p:nvPr/>
            </p:nvSpPr>
            <p:spPr>
              <a:xfrm rot="1159909">
                <a:off x="9488406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206" name="Connettore 2 205">
                <a:extLst>
                  <a:ext uri="{FF2B5EF4-FFF2-40B4-BE49-F238E27FC236}">
                    <a16:creationId xmlns:a16="http://schemas.microsoft.com/office/drawing/2014/main" id="{69540F24-164A-4DD1-A620-43775AD07EA2}"/>
                  </a:ext>
                </a:extLst>
              </p:cNvPr>
              <p:cNvCxnSpPr>
                <a:cxnSpLocks/>
                <a:stCxn id="194" idx="0"/>
                <a:endCxn id="201" idx="2"/>
              </p:cNvCxnSpPr>
              <p:nvPr/>
            </p:nvCxnSpPr>
            <p:spPr bwMode="auto">
              <a:xfrm flipV="1">
                <a:off x="7573076" y="4222486"/>
                <a:ext cx="2037704" cy="169570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CasellaDiTesto 206">
                <a:extLst>
                  <a:ext uri="{FF2B5EF4-FFF2-40B4-BE49-F238E27FC236}">
                    <a16:creationId xmlns:a16="http://schemas.microsoft.com/office/drawing/2014/main" id="{267D4DC9-5388-4619-BAA8-8EC6D6861F54}"/>
                  </a:ext>
                </a:extLst>
              </p:cNvPr>
              <p:cNvSpPr txBox="1"/>
              <p:nvPr/>
            </p:nvSpPr>
            <p:spPr>
              <a:xfrm>
                <a:off x="6804150" y="5351388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08" name="CasellaDiTesto 207">
                <a:extLst>
                  <a:ext uri="{FF2B5EF4-FFF2-40B4-BE49-F238E27FC236}">
                    <a16:creationId xmlns:a16="http://schemas.microsoft.com/office/drawing/2014/main" id="{E663FDEF-D8C6-41CE-91EE-32AAC402FAA7}"/>
                  </a:ext>
                </a:extLst>
              </p:cNvPr>
              <p:cNvSpPr txBox="1"/>
              <p:nvPr/>
            </p:nvSpPr>
            <p:spPr>
              <a:xfrm>
                <a:off x="7241900" y="4873635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09" name="CasellaDiTesto 208">
                <a:extLst>
                  <a:ext uri="{FF2B5EF4-FFF2-40B4-BE49-F238E27FC236}">
                    <a16:creationId xmlns:a16="http://schemas.microsoft.com/office/drawing/2014/main" id="{983B0596-1F06-4726-B807-76179942233C}"/>
                  </a:ext>
                </a:extLst>
              </p:cNvPr>
              <p:cNvSpPr txBox="1"/>
              <p:nvPr/>
            </p:nvSpPr>
            <p:spPr>
              <a:xfrm>
                <a:off x="7574613" y="4972353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10" name="CasellaDiTesto 209">
                <a:extLst>
                  <a:ext uri="{FF2B5EF4-FFF2-40B4-BE49-F238E27FC236}">
                    <a16:creationId xmlns:a16="http://schemas.microsoft.com/office/drawing/2014/main" id="{7B3AE090-0C2E-46A9-9730-A25B0ACC521C}"/>
                  </a:ext>
                </a:extLst>
              </p:cNvPr>
              <p:cNvSpPr txBox="1"/>
              <p:nvPr/>
            </p:nvSpPr>
            <p:spPr>
              <a:xfrm>
                <a:off x="7948340" y="5263371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</p:grpSp>
        <p:cxnSp>
          <p:nvCxnSpPr>
            <p:cNvPr id="129" name="Connettore diritto 128">
              <a:extLst>
                <a:ext uri="{FF2B5EF4-FFF2-40B4-BE49-F238E27FC236}">
                  <a16:creationId xmlns:a16="http://schemas.microsoft.com/office/drawing/2014/main" id="{78C2CECE-E10F-4586-A665-26D497DB51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6598" y="1225818"/>
              <a:ext cx="14218" cy="435494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30" name="CasellaDiTesto 129">
              <a:extLst>
                <a:ext uri="{FF2B5EF4-FFF2-40B4-BE49-F238E27FC236}">
                  <a16:creationId xmlns:a16="http://schemas.microsoft.com/office/drawing/2014/main" id="{4DB9D339-5C79-490C-AB55-C5EDEEC5C840}"/>
                </a:ext>
              </a:extLst>
            </p:cNvPr>
            <p:cNvSpPr txBox="1"/>
            <p:nvPr/>
          </p:nvSpPr>
          <p:spPr>
            <a:xfrm>
              <a:off x="3441286" y="5598774"/>
              <a:ext cx="236475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 err="1">
                  <a:solidFill>
                    <a:srgbClr val="FF0000"/>
                  </a:solidFill>
                </a:rPr>
                <a:t>Configural</a:t>
              </a:r>
              <a:r>
                <a:rPr lang="it-IT" dirty="0">
                  <a:solidFill>
                    <a:srgbClr val="FF0000"/>
                  </a:solidFill>
                </a:rPr>
                <a:t> </a:t>
              </a:r>
              <a:r>
                <a:rPr lang="it-IT" dirty="0" err="1">
                  <a:solidFill>
                    <a:srgbClr val="FF0000"/>
                  </a:solidFill>
                </a:rPr>
                <a:t>Invariance</a:t>
              </a:r>
              <a:endParaRPr lang="it-IT" dirty="0">
                <a:solidFill>
                  <a:srgbClr val="FF0000"/>
                </a:solidFill>
              </a:endParaRPr>
            </a:p>
            <a:p>
              <a:r>
                <a:rPr lang="it-IT" dirty="0" err="1">
                  <a:solidFill>
                    <a:srgbClr val="92D050"/>
                  </a:solidFill>
                </a:rPr>
                <a:t>Metric</a:t>
              </a:r>
              <a:r>
                <a:rPr lang="it-IT" dirty="0">
                  <a:solidFill>
                    <a:srgbClr val="92D050"/>
                  </a:solidFill>
                </a:rPr>
                <a:t> </a:t>
              </a:r>
              <a:r>
                <a:rPr lang="it-IT" dirty="0" err="1">
                  <a:solidFill>
                    <a:srgbClr val="92D050"/>
                  </a:solidFill>
                </a:rPr>
                <a:t>Invariance</a:t>
              </a:r>
              <a:endParaRPr lang="it-IT" dirty="0">
                <a:solidFill>
                  <a:srgbClr val="92D050"/>
                </a:solidFill>
              </a:endParaRPr>
            </a:p>
            <a:p>
              <a:r>
                <a:rPr lang="it-IT" dirty="0">
                  <a:solidFill>
                    <a:srgbClr val="00B0F0"/>
                  </a:solidFill>
                </a:rPr>
                <a:t>Scalar </a:t>
              </a:r>
              <a:r>
                <a:rPr lang="it-IT" dirty="0" err="1">
                  <a:solidFill>
                    <a:srgbClr val="00B0F0"/>
                  </a:solidFill>
                </a:rPr>
                <a:t>Invariance</a:t>
              </a:r>
              <a:endParaRPr lang="it-IT" dirty="0">
                <a:solidFill>
                  <a:srgbClr val="00B0F0"/>
                </a:solidFill>
              </a:endParaRPr>
            </a:p>
            <a:p>
              <a:r>
                <a:rPr lang="it-IT" dirty="0" err="1">
                  <a:solidFill>
                    <a:srgbClr val="FFC000"/>
                  </a:solidFill>
                </a:rPr>
                <a:t>Strict</a:t>
              </a:r>
              <a:r>
                <a:rPr lang="it-IT" dirty="0">
                  <a:solidFill>
                    <a:srgbClr val="FFC000"/>
                  </a:solidFill>
                </a:rPr>
                <a:t> </a:t>
              </a:r>
              <a:r>
                <a:rPr lang="it-IT" dirty="0" err="1">
                  <a:solidFill>
                    <a:srgbClr val="FFC000"/>
                  </a:solidFill>
                </a:rPr>
                <a:t>Invariance</a:t>
              </a:r>
              <a:endParaRPr lang="it-IT" dirty="0">
                <a:solidFill>
                  <a:srgbClr val="FFC000"/>
                </a:solidFill>
              </a:endParaRPr>
            </a:p>
          </p:txBody>
        </p:sp>
        <p:sp>
          <p:nvSpPr>
            <p:cNvPr id="131" name="Triangolo isoscele 130">
              <a:extLst>
                <a:ext uri="{FF2B5EF4-FFF2-40B4-BE49-F238E27FC236}">
                  <a16:creationId xmlns:a16="http://schemas.microsoft.com/office/drawing/2014/main" id="{1D2AD31B-071B-4628-9704-DD9BB7CFD40F}"/>
                </a:ext>
              </a:extLst>
            </p:cNvPr>
            <p:cNvSpPr/>
            <p:nvPr/>
          </p:nvSpPr>
          <p:spPr>
            <a:xfrm>
              <a:off x="279416" y="1057252"/>
              <a:ext cx="464150" cy="527940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it-IT" sz="14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132" name="Connettore 2 131">
              <a:extLst>
                <a:ext uri="{FF2B5EF4-FFF2-40B4-BE49-F238E27FC236}">
                  <a16:creationId xmlns:a16="http://schemas.microsoft.com/office/drawing/2014/main" id="{FCDAA88D-7F8D-42C9-B888-82584C1F9D98}"/>
                </a:ext>
              </a:extLst>
            </p:cNvPr>
            <p:cNvCxnSpPr>
              <a:cxnSpLocks/>
              <a:stCxn id="131" idx="3"/>
              <a:endCxn id="140" idx="2"/>
            </p:cNvCxnSpPr>
            <p:nvPr/>
          </p:nvCxnSpPr>
          <p:spPr bwMode="auto">
            <a:xfrm>
              <a:off x="511491" y="1585192"/>
              <a:ext cx="707290" cy="5053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CasellaDiTesto 132">
              <a:extLst>
                <a:ext uri="{FF2B5EF4-FFF2-40B4-BE49-F238E27FC236}">
                  <a16:creationId xmlns:a16="http://schemas.microsoft.com/office/drawing/2014/main" id="{FF3EA224-8333-4DB7-A0C8-7CA2D9FA0A3E}"/>
                </a:ext>
              </a:extLst>
            </p:cNvPr>
            <p:cNvSpPr txBox="1"/>
            <p:nvPr/>
          </p:nvSpPr>
          <p:spPr>
            <a:xfrm>
              <a:off x="294080" y="1748767"/>
              <a:ext cx="61266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1|</a:t>
              </a:r>
              <a:r>
                <a:rPr lang="en-US" i="1" baseline="-250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g</a:t>
              </a:r>
              <a:r>
                <a:rPr lang="en-US" baseline="-250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Triangolo isoscele 133">
              <a:extLst>
                <a:ext uri="{FF2B5EF4-FFF2-40B4-BE49-F238E27FC236}">
                  <a16:creationId xmlns:a16="http://schemas.microsoft.com/office/drawing/2014/main" id="{CA05081A-A58C-4F93-A42D-6C96D36F3BC6}"/>
                </a:ext>
              </a:extLst>
            </p:cNvPr>
            <p:cNvSpPr/>
            <p:nvPr/>
          </p:nvSpPr>
          <p:spPr>
            <a:xfrm>
              <a:off x="4710287" y="1049665"/>
              <a:ext cx="464150" cy="527940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it-IT" sz="14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135" name="Connettore 2 134">
              <a:extLst>
                <a:ext uri="{FF2B5EF4-FFF2-40B4-BE49-F238E27FC236}">
                  <a16:creationId xmlns:a16="http://schemas.microsoft.com/office/drawing/2014/main" id="{D0BAEA85-2CDB-451C-B1DD-359E4658EE93}"/>
                </a:ext>
              </a:extLst>
            </p:cNvPr>
            <p:cNvCxnSpPr>
              <a:cxnSpLocks/>
              <a:stCxn id="134" idx="3"/>
              <a:endCxn id="177" idx="2"/>
            </p:cNvCxnSpPr>
            <p:nvPr/>
          </p:nvCxnSpPr>
          <p:spPr bwMode="auto">
            <a:xfrm>
              <a:off x="4942362" y="1577605"/>
              <a:ext cx="710442" cy="51295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CasellaDiTesto 135">
              <a:extLst>
                <a:ext uri="{FF2B5EF4-FFF2-40B4-BE49-F238E27FC236}">
                  <a16:creationId xmlns:a16="http://schemas.microsoft.com/office/drawing/2014/main" id="{F24C1F15-0B60-46B5-B93B-E419535C1026}"/>
                </a:ext>
              </a:extLst>
            </p:cNvPr>
            <p:cNvSpPr txBox="1"/>
            <p:nvPr/>
          </p:nvSpPr>
          <p:spPr>
            <a:xfrm>
              <a:off x="4724951" y="1741180"/>
              <a:ext cx="55656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1|</a:t>
              </a:r>
              <a:r>
                <a:rPr lang="en-US" i="1" baseline="-250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g</a:t>
              </a:r>
              <a:r>
                <a:rPr lang="en-US" baseline="-250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2</a:t>
              </a:r>
              <a:endPara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64840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28596" y="118373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Measurement Invariance (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Longitudinal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grpSp>
        <p:nvGrpSpPr>
          <p:cNvPr id="88" name="Gruppo 87">
            <a:extLst>
              <a:ext uri="{FF2B5EF4-FFF2-40B4-BE49-F238E27FC236}">
                <a16:creationId xmlns:a16="http://schemas.microsoft.com/office/drawing/2014/main" id="{2F2F22AD-4F72-4A93-9D62-4BAAA885AE79}"/>
              </a:ext>
            </a:extLst>
          </p:cNvPr>
          <p:cNvGrpSpPr/>
          <p:nvPr/>
        </p:nvGrpSpPr>
        <p:grpSpPr>
          <a:xfrm>
            <a:off x="138753" y="992747"/>
            <a:ext cx="8746725" cy="5806356"/>
            <a:chOff x="138753" y="992747"/>
            <a:chExt cx="8746725" cy="5806356"/>
          </a:xfrm>
        </p:grpSpPr>
        <p:grpSp>
          <p:nvGrpSpPr>
            <p:cNvPr id="89" name="Gruppo 88">
              <a:extLst>
                <a:ext uri="{FF2B5EF4-FFF2-40B4-BE49-F238E27FC236}">
                  <a16:creationId xmlns:a16="http://schemas.microsoft.com/office/drawing/2014/main" id="{EDBFD5C0-4F67-4277-A904-E8A685461249}"/>
                </a:ext>
              </a:extLst>
            </p:cNvPr>
            <p:cNvGrpSpPr/>
            <p:nvPr/>
          </p:nvGrpSpPr>
          <p:grpSpPr>
            <a:xfrm>
              <a:off x="138753" y="992747"/>
              <a:ext cx="8746725" cy="5115953"/>
              <a:chOff x="138753" y="992747"/>
              <a:chExt cx="9836358" cy="5492214"/>
            </a:xfrm>
          </p:grpSpPr>
          <p:sp>
            <p:nvSpPr>
              <p:cNvPr id="99" name="CasellaDiTesto 98">
                <a:extLst>
                  <a:ext uri="{FF2B5EF4-FFF2-40B4-BE49-F238E27FC236}">
                    <a16:creationId xmlns:a16="http://schemas.microsoft.com/office/drawing/2014/main" id="{4328D516-3595-4F9E-8D7D-86417B5730D9}"/>
                  </a:ext>
                </a:extLst>
              </p:cNvPr>
              <p:cNvSpPr txBox="1"/>
              <p:nvPr/>
            </p:nvSpPr>
            <p:spPr>
              <a:xfrm>
                <a:off x="296939" y="4580922"/>
                <a:ext cx="429837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00" name="CasellaDiTesto 99">
                <a:extLst>
                  <a:ext uri="{FF2B5EF4-FFF2-40B4-BE49-F238E27FC236}">
                    <a16:creationId xmlns:a16="http://schemas.microsoft.com/office/drawing/2014/main" id="{5C41AA2A-4737-43D1-AA3C-96C28A0C4322}"/>
                  </a:ext>
                </a:extLst>
              </p:cNvPr>
              <p:cNvSpPr txBox="1"/>
              <p:nvPr/>
            </p:nvSpPr>
            <p:spPr>
              <a:xfrm>
                <a:off x="1645555" y="4559328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</a:p>
            </p:txBody>
          </p:sp>
          <p:cxnSp>
            <p:nvCxnSpPr>
              <p:cNvPr id="101" name="Connettore 2 100">
                <a:extLst>
                  <a:ext uri="{FF2B5EF4-FFF2-40B4-BE49-F238E27FC236}">
                    <a16:creationId xmlns:a16="http://schemas.microsoft.com/office/drawing/2014/main" id="{86881239-E34C-428D-8655-73580EFB99A1}"/>
                  </a:ext>
                </a:extLst>
              </p:cNvPr>
              <p:cNvCxnSpPr>
                <a:cxnSpLocks/>
                <a:stCxn id="102" idx="4"/>
                <a:endCxn id="125" idx="0"/>
              </p:cNvCxnSpPr>
              <p:nvPr/>
            </p:nvCxnSpPr>
            <p:spPr bwMode="auto">
              <a:xfrm>
                <a:off x="2470262" y="2639454"/>
                <a:ext cx="828661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Ovale 101">
                <a:extLst>
                  <a:ext uri="{FF2B5EF4-FFF2-40B4-BE49-F238E27FC236}">
                    <a16:creationId xmlns:a16="http://schemas.microsoft.com/office/drawing/2014/main" id="{F44592A4-1958-4FAF-95C6-21B89D58C3EF}"/>
                  </a:ext>
                </a:extLst>
              </p:cNvPr>
              <p:cNvSpPr/>
              <p:nvPr/>
            </p:nvSpPr>
            <p:spPr bwMode="auto">
              <a:xfrm>
                <a:off x="1353327" y="1703152"/>
                <a:ext cx="2233870" cy="9363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l-GR" sz="32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ξ</a:t>
                </a:r>
                <a:r>
                  <a:rPr kumimoji="0" lang="it-IT" sz="3200" b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Times New Roman" pitchFamily="18" charset="0"/>
                  </a:rPr>
                  <a:t>T1</a:t>
                </a:r>
                <a:endParaRPr kumimoji="0" lang="it-IT" sz="3200" b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03" name="Connettore 2 102">
                <a:extLst>
                  <a:ext uri="{FF2B5EF4-FFF2-40B4-BE49-F238E27FC236}">
                    <a16:creationId xmlns:a16="http://schemas.microsoft.com/office/drawing/2014/main" id="{F8D8722D-E17A-42B0-9736-F45CB333AA5F}"/>
                  </a:ext>
                </a:extLst>
              </p:cNvPr>
              <p:cNvCxnSpPr>
                <a:stCxn id="102" idx="4"/>
                <a:endCxn id="104" idx="0"/>
              </p:cNvCxnSpPr>
              <p:nvPr/>
            </p:nvCxnSpPr>
            <p:spPr bwMode="auto">
              <a:xfrm flipH="1">
                <a:off x="503084" y="2639454"/>
                <a:ext cx="1967178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Rettangolo 103">
                <a:extLst>
                  <a:ext uri="{FF2B5EF4-FFF2-40B4-BE49-F238E27FC236}">
                    <a16:creationId xmlns:a16="http://schemas.microsoft.com/office/drawing/2014/main" id="{65D3CF0A-20C7-4B92-9680-F7396D0A0B39}"/>
                  </a:ext>
                </a:extLst>
              </p:cNvPr>
              <p:cNvSpPr/>
              <p:nvPr/>
            </p:nvSpPr>
            <p:spPr bwMode="auto">
              <a:xfrm>
                <a:off x="138753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Y1</a:t>
                </a:r>
                <a:r>
                  <a:rPr kumimoji="0" lang="en-US" sz="1000" b="0" i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T1</a:t>
                </a:r>
                <a:endParaRPr kumimoji="0" lang="it-IT" sz="1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105" name="Rettangolo 104">
                <a:extLst>
                  <a:ext uri="{FF2B5EF4-FFF2-40B4-BE49-F238E27FC236}">
                    <a16:creationId xmlns:a16="http://schemas.microsoft.com/office/drawing/2014/main" id="{7C0C260A-3901-4688-9175-7067477DFA46}"/>
                  </a:ext>
                </a:extLst>
              </p:cNvPr>
              <p:cNvSpPr/>
              <p:nvPr/>
            </p:nvSpPr>
            <p:spPr bwMode="auto">
              <a:xfrm>
                <a:off x="1464214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Y2</a:t>
                </a:r>
                <a:r>
                  <a:rPr kumimoji="0" lang="en-US" sz="1000" b="0" i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T1</a:t>
                </a:r>
                <a:endParaRPr kumimoji="0" lang="it-IT" sz="1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106" name="Connettore 2 105">
                <a:extLst>
                  <a:ext uri="{FF2B5EF4-FFF2-40B4-BE49-F238E27FC236}">
                    <a16:creationId xmlns:a16="http://schemas.microsoft.com/office/drawing/2014/main" id="{AD6B94EF-C05E-4AA6-AB4F-1B08728871F2}"/>
                  </a:ext>
                </a:extLst>
              </p:cNvPr>
              <p:cNvCxnSpPr>
                <a:stCxn id="102" idx="4"/>
                <a:endCxn id="105" idx="0"/>
              </p:cNvCxnSpPr>
              <p:nvPr/>
            </p:nvCxnSpPr>
            <p:spPr bwMode="auto">
              <a:xfrm flipH="1">
                <a:off x="1828545" y="2639454"/>
                <a:ext cx="641717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Connettore 2 106">
                <a:extLst>
                  <a:ext uri="{FF2B5EF4-FFF2-40B4-BE49-F238E27FC236}">
                    <a16:creationId xmlns:a16="http://schemas.microsoft.com/office/drawing/2014/main" id="{50A6B243-7EF2-428F-B206-8B20C43B770F}"/>
                  </a:ext>
                </a:extLst>
              </p:cNvPr>
              <p:cNvCxnSpPr>
                <a:cxnSpLocks/>
                <a:stCxn id="102" idx="4"/>
                <a:endCxn id="126" idx="0"/>
              </p:cNvCxnSpPr>
              <p:nvPr/>
            </p:nvCxnSpPr>
            <p:spPr bwMode="auto">
              <a:xfrm>
                <a:off x="2470262" y="2639454"/>
                <a:ext cx="2154122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CasellaDiTesto 107">
                <a:extLst>
                  <a:ext uri="{FF2B5EF4-FFF2-40B4-BE49-F238E27FC236}">
                    <a16:creationId xmlns:a16="http://schemas.microsoft.com/office/drawing/2014/main" id="{0DD37F1C-9165-4577-A51A-DD5959312FDF}"/>
                  </a:ext>
                </a:extLst>
              </p:cNvPr>
              <p:cNvSpPr txBox="1"/>
              <p:nvPr/>
            </p:nvSpPr>
            <p:spPr>
              <a:xfrm>
                <a:off x="2227661" y="992747"/>
                <a:ext cx="510524" cy="3964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rPr>
                  <a:t>T1</a:t>
                </a:r>
                <a:endParaRPr kumimoji="0" lang="it-IT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9" name="CasellaDiTesto 108">
                <a:extLst>
                  <a:ext uri="{FF2B5EF4-FFF2-40B4-BE49-F238E27FC236}">
                    <a16:creationId xmlns:a16="http://schemas.microsoft.com/office/drawing/2014/main" id="{B71CE9FB-884E-4B01-A024-4D876D196D51}"/>
                  </a:ext>
                </a:extLst>
              </p:cNvPr>
              <p:cNvSpPr txBox="1"/>
              <p:nvPr/>
            </p:nvSpPr>
            <p:spPr>
              <a:xfrm>
                <a:off x="1031980" y="3134797"/>
                <a:ext cx="43223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10" name="CasellaDiTesto 109">
                <a:extLst>
                  <a:ext uri="{FF2B5EF4-FFF2-40B4-BE49-F238E27FC236}">
                    <a16:creationId xmlns:a16="http://schemas.microsoft.com/office/drawing/2014/main" id="{47EE3EC4-5132-4090-8C9F-D6980E0135D7}"/>
                  </a:ext>
                </a:extLst>
              </p:cNvPr>
              <p:cNvSpPr txBox="1"/>
              <p:nvPr/>
            </p:nvSpPr>
            <p:spPr>
              <a:xfrm>
                <a:off x="1835449" y="3264304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</a:p>
            </p:txBody>
          </p:sp>
          <p:sp>
            <p:nvSpPr>
              <p:cNvPr id="111" name="CasellaDiTesto 110">
                <a:extLst>
                  <a:ext uri="{FF2B5EF4-FFF2-40B4-BE49-F238E27FC236}">
                    <a16:creationId xmlns:a16="http://schemas.microsoft.com/office/drawing/2014/main" id="{2ABCADA3-8959-4697-8817-11560F25113D}"/>
                  </a:ext>
                </a:extLst>
              </p:cNvPr>
              <p:cNvSpPr txBox="1"/>
              <p:nvPr/>
            </p:nvSpPr>
            <p:spPr>
              <a:xfrm>
                <a:off x="2753200" y="3287107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31</a:t>
                </a:r>
              </a:p>
            </p:txBody>
          </p:sp>
          <p:sp>
            <p:nvSpPr>
              <p:cNvPr id="112" name="CasellaDiTesto 111">
                <a:extLst>
                  <a:ext uri="{FF2B5EF4-FFF2-40B4-BE49-F238E27FC236}">
                    <a16:creationId xmlns:a16="http://schemas.microsoft.com/office/drawing/2014/main" id="{ADF1D81C-CEE0-4955-B466-6A2EC537D4E3}"/>
                  </a:ext>
                </a:extLst>
              </p:cNvPr>
              <p:cNvSpPr txBox="1"/>
              <p:nvPr/>
            </p:nvSpPr>
            <p:spPr>
              <a:xfrm>
                <a:off x="3795723" y="3303098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41</a:t>
                </a:r>
              </a:p>
            </p:txBody>
          </p:sp>
          <p:cxnSp>
            <p:nvCxnSpPr>
              <p:cNvPr id="113" name="Connettore 2 112">
                <a:extLst>
                  <a:ext uri="{FF2B5EF4-FFF2-40B4-BE49-F238E27FC236}">
                    <a16:creationId xmlns:a16="http://schemas.microsoft.com/office/drawing/2014/main" id="{361D3510-8694-490E-89A1-0851EA5FEAEA}"/>
                  </a:ext>
                </a:extLst>
              </p:cNvPr>
              <p:cNvCxnSpPr>
                <a:cxnSpLocks/>
                <a:endCxn id="104" idx="2"/>
              </p:cNvCxnSpPr>
              <p:nvPr/>
            </p:nvCxnSpPr>
            <p:spPr bwMode="auto">
              <a:xfrm flipH="1" flipV="1">
                <a:off x="503084" y="4221495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Connettore 2 113">
                <a:extLst>
                  <a:ext uri="{FF2B5EF4-FFF2-40B4-BE49-F238E27FC236}">
                    <a16:creationId xmlns:a16="http://schemas.microsoft.com/office/drawing/2014/main" id="{D6206867-6F7A-4ECC-9CC5-327EBB855165}"/>
                  </a:ext>
                </a:extLst>
              </p:cNvPr>
              <p:cNvCxnSpPr>
                <a:cxnSpLocks/>
                <a:endCxn id="105" idx="2"/>
              </p:cNvCxnSpPr>
              <p:nvPr/>
            </p:nvCxnSpPr>
            <p:spPr bwMode="auto">
              <a:xfrm flipV="1">
                <a:off x="1828545" y="4221495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Arco 114">
                <a:extLst>
                  <a:ext uri="{FF2B5EF4-FFF2-40B4-BE49-F238E27FC236}">
                    <a16:creationId xmlns:a16="http://schemas.microsoft.com/office/drawing/2014/main" id="{7C37C272-EEBE-4CEC-91CD-94C0CE7C8D2C}"/>
                  </a:ext>
                </a:extLst>
              </p:cNvPr>
              <p:cNvSpPr/>
              <p:nvPr/>
            </p:nvSpPr>
            <p:spPr>
              <a:xfrm rot="14768714">
                <a:off x="3471491" y="1661144"/>
                <a:ext cx="333210" cy="423383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6" name="Arco 115">
                <a:extLst>
                  <a:ext uri="{FF2B5EF4-FFF2-40B4-BE49-F238E27FC236}">
                    <a16:creationId xmlns:a16="http://schemas.microsoft.com/office/drawing/2014/main" id="{80E2C948-4482-40F0-A71D-94CE3AB8CEBB}"/>
                  </a:ext>
                </a:extLst>
              </p:cNvPr>
              <p:cNvSpPr/>
              <p:nvPr/>
            </p:nvSpPr>
            <p:spPr>
              <a:xfrm rot="1159909">
                <a:off x="331750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7" name="Arco 116">
                <a:extLst>
                  <a:ext uri="{FF2B5EF4-FFF2-40B4-BE49-F238E27FC236}">
                    <a16:creationId xmlns:a16="http://schemas.microsoft.com/office/drawing/2014/main" id="{F54AE2BB-B0C9-426B-9B0B-147A5C42BD81}"/>
                  </a:ext>
                </a:extLst>
              </p:cNvPr>
              <p:cNvSpPr/>
              <p:nvPr/>
            </p:nvSpPr>
            <p:spPr>
              <a:xfrm rot="1159909">
                <a:off x="1652903" y="4885674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8" name="CasellaDiTesto 117">
                <a:extLst>
                  <a:ext uri="{FF2B5EF4-FFF2-40B4-BE49-F238E27FC236}">
                    <a16:creationId xmlns:a16="http://schemas.microsoft.com/office/drawing/2014/main" id="{7038689C-2A11-46EB-8B1A-2002B293F45F}"/>
                  </a:ext>
                </a:extLst>
              </p:cNvPr>
              <p:cNvSpPr txBox="1"/>
              <p:nvPr/>
            </p:nvSpPr>
            <p:spPr>
              <a:xfrm>
                <a:off x="3679160" y="1544053"/>
                <a:ext cx="46108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φ</a:t>
                </a:r>
                <a:r>
                  <a:rPr lang="it-IT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119" name="Triangolo isoscele 118">
                <a:extLst>
                  <a:ext uri="{FF2B5EF4-FFF2-40B4-BE49-F238E27FC236}">
                    <a16:creationId xmlns:a16="http://schemas.microsoft.com/office/drawing/2014/main" id="{12C9F037-4E11-45C9-97A4-0A2D508D56B7}"/>
                  </a:ext>
                </a:extLst>
              </p:cNvPr>
              <p:cNvSpPr/>
              <p:nvPr/>
            </p:nvSpPr>
            <p:spPr>
              <a:xfrm>
                <a:off x="2325694" y="5918193"/>
                <a:ext cx="521972" cy="566768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it-IT" sz="14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cxnSp>
            <p:nvCxnSpPr>
              <p:cNvPr id="120" name="Connettore 2 119">
                <a:extLst>
                  <a:ext uri="{FF2B5EF4-FFF2-40B4-BE49-F238E27FC236}">
                    <a16:creationId xmlns:a16="http://schemas.microsoft.com/office/drawing/2014/main" id="{7DC9E589-AC8A-4541-A25D-CB7E608D4710}"/>
                  </a:ext>
                </a:extLst>
              </p:cNvPr>
              <p:cNvCxnSpPr>
                <a:cxnSpLocks/>
                <a:stCxn id="119" idx="0"/>
              </p:cNvCxnSpPr>
              <p:nvPr/>
            </p:nvCxnSpPr>
            <p:spPr bwMode="auto">
              <a:xfrm flipH="1" flipV="1">
                <a:off x="672203" y="4229640"/>
                <a:ext cx="1914477" cy="16885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Connettore 2 120">
                <a:extLst>
                  <a:ext uri="{FF2B5EF4-FFF2-40B4-BE49-F238E27FC236}">
                    <a16:creationId xmlns:a16="http://schemas.microsoft.com/office/drawing/2014/main" id="{86A58D9C-DE65-4A18-B25F-E58F543B43BB}"/>
                  </a:ext>
                </a:extLst>
              </p:cNvPr>
              <p:cNvCxnSpPr>
                <a:cxnSpLocks/>
                <a:stCxn id="119" idx="0"/>
              </p:cNvCxnSpPr>
              <p:nvPr/>
            </p:nvCxnSpPr>
            <p:spPr bwMode="auto">
              <a:xfrm flipV="1">
                <a:off x="2586680" y="4222487"/>
                <a:ext cx="446792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Connettore 2 121">
                <a:extLst>
                  <a:ext uri="{FF2B5EF4-FFF2-40B4-BE49-F238E27FC236}">
                    <a16:creationId xmlns:a16="http://schemas.microsoft.com/office/drawing/2014/main" id="{CD0A5E7D-10E4-4583-B664-2F7607F8D276}"/>
                  </a:ext>
                </a:extLst>
              </p:cNvPr>
              <p:cNvCxnSpPr>
                <a:cxnSpLocks/>
                <a:stCxn id="119" idx="0"/>
              </p:cNvCxnSpPr>
              <p:nvPr/>
            </p:nvCxnSpPr>
            <p:spPr bwMode="auto">
              <a:xfrm flipH="1" flipV="1">
                <a:off x="2165666" y="4222487"/>
                <a:ext cx="421014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CasellaDiTesto 122">
                <a:extLst>
                  <a:ext uri="{FF2B5EF4-FFF2-40B4-BE49-F238E27FC236}">
                    <a16:creationId xmlns:a16="http://schemas.microsoft.com/office/drawing/2014/main" id="{8AE44B8B-9998-4E1C-B5C7-91E02FB87D6F}"/>
                  </a:ext>
                </a:extLst>
              </p:cNvPr>
              <p:cNvSpPr txBox="1"/>
              <p:nvPr/>
            </p:nvSpPr>
            <p:spPr>
              <a:xfrm>
                <a:off x="3092778" y="4581913"/>
                <a:ext cx="434811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33</a:t>
                </a:r>
              </a:p>
            </p:txBody>
          </p:sp>
          <p:sp>
            <p:nvSpPr>
              <p:cNvPr id="124" name="CasellaDiTesto 123">
                <a:extLst>
                  <a:ext uri="{FF2B5EF4-FFF2-40B4-BE49-F238E27FC236}">
                    <a16:creationId xmlns:a16="http://schemas.microsoft.com/office/drawing/2014/main" id="{C0AA438B-12B7-471F-A985-A5B27E374E64}"/>
                  </a:ext>
                </a:extLst>
              </p:cNvPr>
              <p:cNvSpPr txBox="1"/>
              <p:nvPr/>
            </p:nvSpPr>
            <p:spPr>
              <a:xfrm>
                <a:off x="4441394" y="4560320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44</a:t>
                </a:r>
              </a:p>
            </p:txBody>
          </p:sp>
          <p:sp>
            <p:nvSpPr>
              <p:cNvPr id="125" name="Rettangolo 124">
                <a:extLst>
                  <a:ext uri="{FF2B5EF4-FFF2-40B4-BE49-F238E27FC236}">
                    <a16:creationId xmlns:a16="http://schemas.microsoft.com/office/drawing/2014/main" id="{6C22A970-3954-4BDA-BAAD-F6AD5FDF5B4E}"/>
                  </a:ext>
                </a:extLst>
              </p:cNvPr>
              <p:cNvSpPr/>
              <p:nvPr/>
            </p:nvSpPr>
            <p:spPr bwMode="auto">
              <a:xfrm>
                <a:off x="2934592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Y3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T1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126" name="Rettangolo 125">
                <a:extLst>
                  <a:ext uri="{FF2B5EF4-FFF2-40B4-BE49-F238E27FC236}">
                    <a16:creationId xmlns:a16="http://schemas.microsoft.com/office/drawing/2014/main" id="{5F4FA215-D6E2-4A79-A2E3-33C3F10B8BE6}"/>
                  </a:ext>
                </a:extLst>
              </p:cNvPr>
              <p:cNvSpPr/>
              <p:nvPr/>
            </p:nvSpPr>
            <p:spPr bwMode="auto">
              <a:xfrm>
                <a:off x="4260053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Y4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T1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211" name="Connettore 2 210">
                <a:extLst>
                  <a:ext uri="{FF2B5EF4-FFF2-40B4-BE49-F238E27FC236}">
                    <a16:creationId xmlns:a16="http://schemas.microsoft.com/office/drawing/2014/main" id="{A3658FDB-9028-4764-BC6C-7DB6B1E78898}"/>
                  </a:ext>
                </a:extLst>
              </p:cNvPr>
              <p:cNvCxnSpPr>
                <a:cxnSpLocks/>
                <a:endCxn id="125" idx="2"/>
              </p:cNvCxnSpPr>
              <p:nvPr/>
            </p:nvCxnSpPr>
            <p:spPr bwMode="auto">
              <a:xfrm flipH="1" flipV="1">
                <a:off x="3298923" y="4222486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nettore 2 211">
                <a:extLst>
                  <a:ext uri="{FF2B5EF4-FFF2-40B4-BE49-F238E27FC236}">
                    <a16:creationId xmlns:a16="http://schemas.microsoft.com/office/drawing/2014/main" id="{15B87DA2-2B5C-431F-9517-0F5B9823D7E5}"/>
                  </a:ext>
                </a:extLst>
              </p:cNvPr>
              <p:cNvCxnSpPr>
                <a:cxnSpLocks/>
                <a:endCxn id="126" idx="2"/>
              </p:cNvCxnSpPr>
              <p:nvPr/>
            </p:nvCxnSpPr>
            <p:spPr bwMode="auto">
              <a:xfrm flipV="1">
                <a:off x="4624384" y="4222486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Arco 212">
                <a:extLst>
                  <a:ext uri="{FF2B5EF4-FFF2-40B4-BE49-F238E27FC236}">
                    <a16:creationId xmlns:a16="http://schemas.microsoft.com/office/drawing/2014/main" id="{ED7F058D-A109-448B-BB7D-3D8FBBB1499E}"/>
                  </a:ext>
                </a:extLst>
              </p:cNvPr>
              <p:cNvSpPr/>
              <p:nvPr/>
            </p:nvSpPr>
            <p:spPr>
              <a:xfrm rot="1159909">
                <a:off x="3127589" y="4905412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14" name="Arco 213">
                <a:extLst>
                  <a:ext uri="{FF2B5EF4-FFF2-40B4-BE49-F238E27FC236}">
                    <a16:creationId xmlns:a16="http://schemas.microsoft.com/office/drawing/2014/main" id="{3EE63CC6-851E-4E18-A847-04CEF2BC867D}"/>
                  </a:ext>
                </a:extLst>
              </p:cNvPr>
              <p:cNvSpPr/>
              <p:nvPr/>
            </p:nvSpPr>
            <p:spPr>
              <a:xfrm rot="1159909">
                <a:off x="4502010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215" name="Connettore 2 214">
                <a:extLst>
                  <a:ext uri="{FF2B5EF4-FFF2-40B4-BE49-F238E27FC236}">
                    <a16:creationId xmlns:a16="http://schemas.microsoft.com/office/drawing/2014/main" id="{0E201A49-548A-4675-8CB2-1BE939073B2F}"/>
                  </a:ext>
                </a:extLst>
              </p:cNvPr>
              <p:cNvCxnSpPr>
                <a:cxnSpLocks/>
                <a:stCxn id="119" idx="0"/>
                <a:endCxn id="126" idx="2"/>
              </p:cNvCxnSpPr>
              <p:nvPr/>
            </p:nvCxnSpPr>
            <p:spPr bwMode="auto">
              <a:xfrm flipV="1">
                <a:off x="2586680" y="4222486"/>
                <a:ext cx="2037704" cy="169570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CasellaDiTesto 215">
                <a:extLst>
                  <a:ext uri="{FF2B5EF4-FFF2-40B4-BE49-F238E27FC236}">
                    <a16:creationId xmlns:a16="http://schemas.microsoft.com/office/drawing/2014/main" id="{C4ED2289-1116-4FA8-9ECC-2387F4CB3A9D}"/>
                  </a:ext>
                </a:extLst>
              </p:cNvPr>
              <p:cNvSpPr txBox="1"/>
              <p:nvPr/>
            </p:nvSpPr>
            <p:spPr>
              <a:xfrm>
                <a:off x="1817754" y="5351388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17" name="CasellaDiTesto 216">
                <a:extLst>
                  <a:ext uri="{FF2B5EF4-FFF2-40B4-BE49-F238E27FC236}">
                    <a16:creationId xmlns:a16="http://schemas.microsoft.com/office/drawing/2014/main" id="{34FE138F-84A6-4B22-9ED2-413B94F3ED76}"/>
                  </a:ext>
                </a:extLst>
              </p:cNvPr>
              <p:cNvSpPr txBox="1"/>
              <p:nvPr/>
            </p:nvSpPr>
            <p:spPr>
              <a:xfrm>
                <a:off x="2255504" y="4873635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18" name="CasellaDiTesto 217">
                <a:extLst>
                  <a:ext uri="{FF2B5EF4-FFF2-40B4-BE49-F238E27FC236}">
                    <a16:creationId xmlns:a16="http://schemas.microsoft.com/office/drawing/2014/main" id="{4FB5BFE3-8B02-483C-8709-A116F61181B0}"/>
                  </a:ext>
                </a:extLst>
              </p:cNvPr>
              <p:cNvSpPr txBox="1"/>
              <p:nvPr/>
            </p:nvSpPr>
            <p:spPr>
              <a:xfrm>
                <a:off x="2588217" y="4972353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19" name="CasellaDiTesto 218">
                <a:extLst>
                  <a:ext uri="{FF2B5EF4-FFF2-40B4-BE49-F238E27FC236}">
                    <a16:creationId xmlns:a16="http://schemas.microsoft.com/office/drawing/2014/main" id="{5365CFD9-0983-45C0-A587-F33EC03F2713}"/>
                  </a:ext>
                </a:extLst>
              </p:cNvPr>
              <p:cNvSpPr txBox="1"/>
              <p:nvPr/>
            </p:nvSpPr>
            <p:spPr>
              <a:xfrm>
                <a:off x="2961944" y="5263371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20" name="CasellaDiTesto 219">
                <a:extLst>
                  <a:ext uri="{FF2B5EF4-FFF2-40B4-BE49-F238E27FC236}">
                    <a16:creationId xmlns:a16="http://schemas.microsoft.com/office/drawing/2014/main" id="{6E5F6E65-C576-4B55-B779-9777B6C08AE2}"/>
                  </a:ext>
                </a:extLst>
              </p:cNvPr>
              <p:cNvSpPr txBox="1"/>
              <p:nvPr/>
            </p:nvSpPr>
            <p:spPr>
              <a:xfrm>
                <a:off x="5283334" y="4580922"/>
                <a:ext cx="429837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221" name="CasellaDiTesto 220">
                <a:extLst>
                  <a:ext uri="{FF2B5EF4-FFF2-40B4-BE49-F238E27FC236}">
                    <a16:creationId xmlns:a16="http://schemas.microsoft.com/office/drawing/2014/main" id="{39F4F150-F66E-4A11-8A97-47A0C7A6CDDE}"/>
                  </a:ext>
                </a:extLst>
              </p:cNvPr>
              <p:cNvSpPr txBox="1"/>
              <p:nvPr/>
            </p:nvSpPr>
            <p:spPr>
              <a:xfrm>
                <a:off x="6631951" y="4559328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</a:p>
            </p:txBody>
          </p:sp>
          <p:cxnSp>
            <p:nvCxnSpPr>
              <p:cNvPr id="222" name="Connettore 2 221">
                <a:extLst>
                  <a:ext uri="{FF2B5EF4-FFF2-40B4-BE49-F238E27FC236}">
                    <a16:creationId xmlns:a16="http://schemas.microsoft.com/office/drawing/2014/main" id="{E5DD56A5-7471-4DA0-AB91-55DF6669377D}"/>
                  </a:ext>
                </a:extLst>
              </p:cNvPr>
              <p:cNvCxnSpPr>
                <a:cxnSpLocks/>
                <a:stCxn id="223" idx="4"/>
                <a:endCxn id="246" idx="0"/>
              </p:cNvCxnSpPr>
              <p:nvPr/>
            </p:nvCxnSpPr>
            <p:spPr bwMode="auto">
              <a:xfrm>
                <a:off x="7456658" y="2639454"/>
                <a:ext cx="828661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" name="Ovale 222">
                <a:extLst>
                  <a:ext uri="{FF2B5EF4-FFF2-40B4-BE49-F238E27FC236}">
                    <a16:creationId xmlns:a16="http://schemas.microsoft.com/office/drawing/2014/main" id="{1A0335EF-AFF5-458C-BD0F-EE5B91CFD649}"/>
                  </a:ext>
                </a:extLst>
              </p:cNvPr>
              <p:cNvSpPr/>
              <p:nvPr/>
            </p:nvSpPr>
            <p:spPr bwMode="auto">
              <a:xfrm>
                <a:off x="6339723" y="1703152"/>
                <a:ext cx="2233870" cy="9363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l-GR" sz="3200" i="1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itchFamily="18" charset="0"/>
                  </a:rPr>
                  <a:t>ξ</a:t>
                </a:r>
                <a:r>
                  <a:rPr lang="it-IT" sz="3200" baseline="-250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itchFamily="18" charset="0"/>
                  </a:rPr>
                  <a:t>T2</a:t>
                </a:r>
                <a:endParaRPr kumimoji="0" lang="it-IT" sz="3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224" name="Connettore 2 223">
                <a:extLst>
                  <a:ext uri="{FF2B5EF4-FFF2-40B4-BE49-F238E27FC236}">
                    <a16:creationId xmlns:a16="http://schemas.microsoft.com/office/drawing/2014/main" id="{573B4FB8-2923-4486-B82A-94660B6CB4AF}"/>
                  </a:ext>
                </a:extLst>
              </p:cNvPr>
              <p:cNvCxnSpPr>
                <a:stCxn id="223" idx="4"/>
                <a:endCxn id="225" idx="0"/>
              </p:cNvCxnSpPr>
              <p:nvPr/>
            </p:nvCxnSpPr>
            <p:spPr bwMode="auto">
              <a:xfrm flipH="1">
                <a:off x="5489480" y="2639454"/>
                <a:ext cx="1967178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" name="Rettangolo 224">
                <a:extLst>
                  <a:ext uri="{FF2B5EF4-FFF2-40B4-BE49-F238E27FC236}">
                    <a16:creationId xmlns:a16="http://schemas.microsoft.com/office/drawing/2014/main" id="{432FDDAF-8D63-4AC5-A3EB-A99704D87749}"/>
                  </a:ext>
                </a:extLst>
              </p:cNvPr>
              <p:cNvSpPr/>
              <p:nvPr/>
            </p:nvSpPr>
            <p:spPr bwMode="auto">
              <a:xfrm>
                <a:off x="5125149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Y1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226" name="Rettangolo 225">
                <a:extLst>
                  <a:ext uri="{FF2B5EF4-FFF2-40B4-BE49-F238E27FC236}">
                    <a16:creationId xmlns:a16="http://schemas.microsoft.com/office/drawing/2014/main" id="{352A6B43-3B4A-4B44-A067-27E0578D42B2}"/>
                  </a:ext>
                </a:extLst>
              </p:cNvPr>
              <p:cNvSpPr/>
              <p:nvPr/>
            </p:nvSpPr>
            <p:spPr bwMode="auto">
              <a:xfrm>
                <a:off x="6450610" y="3937333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Y2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227" name="Connettore 2 226">
                <a:extLst>
                  <a:ext uri="{FF2B5EF4-FFF2-40B4-BE49-F238E27FC236}">
                    <a16:creationId xmlns:a16="http://schemas.microsoft.com/office/drawing/2014/main" id="{98ECD919-D774-4C87-98A2-2FB12CCC777C}"/>
                  </a:ext>
                </a:extLst>
              </p:cNvPr>
              <p:cNvCxnSpPr>
                <a:stCxn id="223" idx="4"/>
                <a:endCxn id="226" idx="0"/>
              </p:cNvCxnSpPr>
              <p:nvPr/>
            </p:nvCxnSpPr>
            <p:spPr bwMode="auto">
              <a:xfrm flipH="1">
                <a:off x="6814941" y="2639454"/>
                <a:ext cx="641717" cy="1297879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nettore 2 227">
                <a:extLst>
                  <a:ext uri="{FF2B5EF4-FFF2-40B4-BE49-F238E27FC236}">
                    <a16:creationId xmlns:a16="http://schemas.microsoft.com/office/drawing/2014/main" id="{7A5559AB-2858-408B-B202-809CEEE99F0A}"/>
                  </a:ext>
                </a:extLst>
              </p:cNvPr>
              <p:cNvCxnSpPr>
                <a:cxnSpLocks/>
                <a:stCxn id="223" idx="4"/>
                <a:endCxn id="247" idx="0"/>
              </p:cNvCxnSpPr>
              <p:nvPr/>
            </p:nvCxnSpPr>
            <p:spPr bwMode="auto">
              <a:xfrm>
                <a:off x="7456658" y="2639454"/>
                <a:ext cx="2154122" cy="129887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9" name="CasellaDiTesto 228">
                <a:extLst>
                  <a:ext uri="{FF2B5EF4-FFF2-40B4-BE49-F238E27FC236}">
                    <a16:creationId xmlns:a16="http://schemas.microsoft.com/office/drawing/2014/main" id="{2B5FDF8D-FB47-46B9-99D2-47C904B24CEE}"/>
                  </a:ext>
                </a:extLst>
              </p:cNvPr>
              <p:cNvSpPr txBox="1"/>
              <p:nvPr/>
            </p:nvSpPr>
            <p:spPr>
              <a:xfrm>
                <a:off x="7214056" y="992747"/>
                <a:ext cx="510524" cy="3964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rPr>
                  <a:t>T2</a:t>
                </a:r>
                <a:endParaRPr kumimoji="0" lang="it-IT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0" name="CasellaDiTesto 229">
                <a:extLst>
                  <a:ext uri="{FF2B5EF4-FFF2-40B4-BE49-F238E27FC236}">
                    <a16:creationId xmlns:a16="http://schemas.microsoft.com/office/drawing/2014/main" id="{D922E875-477B-4478-A920-8D4843C738AE}"/>
                  </a:ext>
                </a:extLst>
              </p:cNvPr>
              <p:cNvSpPr txBox="1"/>
              <p:nvPr/>
            </p:nvSpPr>
            <p:spPr>
              <a:xfrm>
                <a:off x="6018376" y="3134797"/>
                <a:ext cx="43223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</p:txBody>
          </p:sp>
          <p:sp>
            <p:nvSpPr>
              <p:cNvPr id="231" name="CasellaDiTesto 230">
                <a:extLst>
                  <a:ext uri="{FF2B5EF4-FFF2-40B4-BE49-F238E27FC236}">
                    <a16:creationId xmlns:a16="http://schemas.microsoft.com/office/drawing/2014/main" id="{F75800B7-5FA0-4A84-8D09-7F0553215747}"/>
                  </a:ext>
                </a:extLst>
              </p:cNvPr>
              <p:cNvSpPr txBox="1"/>
              <p:nvPr/>
            </p:nvSpPr>
            <p:spPr>
              <a:xfrm>
                <a:off x="6821845" y="3264304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</a:p>
            </p:txBody>
          </p:sp>
          <p:sp>
            <p:nvSpPr>
              <p:cNvPr id="232" name="CasellaDiTesto 231">
                <a:extLst>
                  <a:ext uri="{FF2B5EF4-FFF2-40B4-BE49-F238E27FC236}">
                    <a16:creationId xmlns:a16="http://schemas.microsoft.com/office/drawing/2014/main" id="{72B1C8FE-0808-493D-BE24-43EBEB2F4735}"/>
                  </a:ext>
                </a:extLst>
              </p:cNvPr>
              <p:cNvSpPr txBox="1"/>
              <p:nvPr/>
            </p:nvSpPr>
            <p:spPr>
              <a:xfrm>
                <a:off x="7739596" y="3287107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31</a:t>
                </a:r>
              </a:p>
            </p:txBody>
          </p:sp>
          <p:sp>
            <p:nvSpPr>
              <p:cNvPr id="233" name="CasellaDiTesto 232">
                <a:extLst>
                  <a:ext uri="{FF2B5EF4-FFF2-40B4-BE49-F238E27FC236}">
                    <a16:creationId xmlns:a16="http://schemas.microsoft.com/office/drawing/2014/main" id="{D97DD0C8-AB96-49B1-AA1D-713CC631DAAA}"/>
                  </a:ext>
                </a:extLst>
              </p:cNvPr>
              <p:cNvSpPr txBox="1"/>
              <p:nvPr/>
            </p:nvSpPr>
            <p:spPr>
              <a:xfrm>
                <a:off x="8782119" y="3303098"/>
                <a:ext cx="4379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it-IT" baseline="-250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41</a:t>
                </a:r>
              </a:p>
            </p:txBody>
          </p:sp>
          <p:cxnSp>
            <p:nvCxnSpPr>
              <p:cNvPr id="234" name="Connettore 2 233">
                <a:extLst>
                  <a:ext uri="{FF2B5EF4-FFF2-40B4-BE49-F238E27FC236}">
                    <a16:creationId xmlns:a16="http://schemas.microsoft.com/office/drawing/2014/main" id="{E7300218-4DC1-4241-82F4-2BE82AB13381}"/>
                  </a:ext>
                </a:extLst>
              </p:cNvPr>
              <p:cNvCxnSpPr>
                <a:cxnSpLocks/>
                <a:endCxn id="225" idx="2"/>
              </p:cNvCxnSpPr>
              <p:nvPr/>
            </p:nvCxnSpPr>
            <p:spPr bwMode="auto">
              <a:xfrm flipH="1" flipV="1">
                <a:off x="5489480" y="4221495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nettore 2 234">
                <a:extLst>
                  <a:ext uri="{FF2B5EF4-FFF2-40B4-BE49-F238E27FC236}">
                    <a16:creationId xmlns:a16="http://schemas.microsoft.com/office/drawing/2014/main" id="{DAE7C579-BC83-4EF4-83E3-AD09B9227322}"/>
                  </a:ext>
                </a:extLst>
              </p:cNvPr>
              <p:cNvCxnSpPr>
                <a:cxnSpLocks/>
                <a:endCxn id="226" idx="2"/>
              </p:cNvCxnSpPr>
              <p:nvPr/>
            </p:nvCxnSpPr>
            <p:spPr bwMode="auto">
              <a:xfrm flipV="1">
                <a:off x="6814941" y="4221495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Arco 235">
                <a:extLst>
                  <a:ext uri="{FF2B5EF4-FFF2-40B4-BE49-F238E27FC236}">
                    <a16:creationId xmlns:a16="http://schemas.microsoft.com/office/drawing/2014/main" id="{1F053142-4CEC-4EB1-9AEF-E9EE607CC938}"/>
                  </a:ext>
                </a:extLst>
              </p:cNvPr>
              <p:cNvSpPr/>
              <p:nvPr/>
            </p:nvSpPr>
            <p:spPr>
              <a:xfrm rot="14768714">
                <a:off x="8457887" y="1661144"/>
                <a:ext cx="333210" cy="423383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37" name="Arco 236">
                <a:extLst>
                  <a:ext uri="{FF2B5EF4-FFF2-40B4-BE49-F238E27FC236}">
                    <a16:creationId xmlns:a16="http://schemas.microsoft.com/office/drawing/2014/main" id="{480F3DB5-A25C-4C8B-9BBF-0261285CB73A}"/>
                  </a:ext>
                </a:extLst>
              </p:cNvPr>
              <p:cNvSpPr/>
              <p:nvPr/>
            </p:nvSpPr>
            <p:spPr>
              <a:xfrm rot="1159909">
                <a:off x="5318146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38" name="Arco 237">
                <a:extLst>
                  <a:ext uri="{FF2B5EF4-FFF2-40B4-BE49-F238E27FC236}">
                    <a16:creationId xmlns:a16="http://schemas.microsoft.com/office/drawing/2014/main" id="{D8A38620-954B-4FAE-9237-BCED69BFD8AB}"/>
                  </a:ext>
                </a:extLst>
              </p:cNvPr>
              <p:cNvSpPr/>
              <p:nvPr/>
            </p:nvSpPr>
            <p:spPr>
              <a:xfrm rot="1159909">
                <a:off x="6639299" y="4885674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39" name="CasellaDiTesto 238">
                <a:extLst>
                  <a:ext uri="{FF2B5EF4-FFF2-40B4-BE49-F238E27FC236}">
                    <a16:creationId xmlns:a16="http://schemas.microsoft.com/office/drawing/2014/main" id="{F7A62127-A837-4173-ABCE-E0C801D9ABD0}"/>
                  </a:ext>
                </a:extLst>
              </p:cNvPr>
              <p:cNvSpPr txBox="1"/>
              <p:nvPr/>
            </p:nvSpPr>
            <p:spPr>
              <a:xfrm>
                <a:off x="8665556" y="1544053"/>
                <a:ext cx="524945" cy="396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φ</a:t>
                </a:r>
                <a:r>
                  <a:rPr lang="it-IT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</a:p>
            </p:txBody>
          </p:sp>
          <p:sp>
            <p:nvSpPr>
              <p:cNvPr id="240" name="Triangolo isoscele 239">
                <a:extLst>
                  <a:ext uri="{FF2B5EF4-FFF2-40B4-BE49-F238E27FC236}">
                    <a16:creationId xmlns:a16="http://schemas.microsoft.com/office/drawing/2014/main" id="{6A80A474-7C6A-43D2-89E4-D18C369AFA7B}"/>
                  </a:ext>
                </a:extLst>
              </p:cNvPr>
              <p:cNvSpPr/>
              <p:nvPr/>
            </p:nvSpPr>
            <p:spPr>
              <a:xfrm>
                <a:off x="7312090" y="5918193"/>
                <a:ext cx="521972" cy="566768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it-IT" sz="14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cxnSp>
            <p:nvCxnSpPr>
              <p:cNvPr id="241" name="Connettore 2 240">
                <a:extLst>
                  <a:ext uri="{FF2B5EF4-FFF2-40B4-BE49-F238E27FC236}">
                    <a16:creationId xmlns:a16="http://schemas.microsoft.com/office/drawing/2014/main" id="{B2A89E5D-B40F-481B-9238-4E005F045288}"/>
                  </a:ext>
                </a:extLst>
              </p:cNvPr>
              <p:cNvCxnSpPr>
                <a:cxnSpLocks/>
                <a:stCxn id="240" idx="0"/>
              </p:cNvCxnSpPr>
              <p:nvPr/>
            </p:nvCxnSpPr>
            <p:spPr bwMode="auto">
              <a:xfrm flipH="1" flipV="1">
                <a:off x="5658599" y="4229640"/>
                <a:ext cx="1914477" cy="16885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nettore 2 241">
                <a:extLst>
                  <a:ext uri="{FF2B5EF4-FFF2-40B4-BE49-F238E27FC236}">
                    <a16:creationId xmlns:a16="http://schemas.microsoft.com/office/drawing/2014/main" id="{0266229B-FB51-4A4E-955A-8B9225E26242}"/>
                  </a:ext>
                </a:extLst>
              </p:cNvPr>
              <p:cNvCxnSpPr>
                <a:cxnSpLocks/>
                <a:stCxn id="240" idx="0"/>
              </p:cNvCxnSpPr>
              <p:nvPr/>
            </p:nvCxnSpPr>
            <p:spPr bwMode="auto">
              <a:xfrm flipV="1">
                <a:off x="7573076" y="4222487"/>
                <a:ext cx="446792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nettore 2 242">
                <a:extLst>
                  <a:ext uri="{FF2B5EF4-FFF2-40B4-BE49-F238E27FC236}">
                    <a16:creationId xmlns:a16="http://schemas.microsoft.com/office/drawing/2014/main" id="{BB155954-8C2B-411E-8688-5C043E8BC6F8}"/>
                  </a:ext>
                </a:extLst>
              </p:cNvPr>
              <p:cNvCxnSpPr>
                <a:cxnSpLocks/>
                <a:stCxn id="240" idx="0"/>
              </p:cNvCxnSpPr>
              <p:nvPr/>
            </p:nvCxnSpPr>
            <p:spPr bwMode="auto">
              <a:xfrm flipH="1" flipV="1">
                <a:off x="7152062" y="4222487"/>
                <a:ext cx="421014" cy="169570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4" name="CasellaDiTesto 243">
                <a:extLst>
                  <a:ext uri="{FF2B5EF4-FFF2-40B4-BE49-F238E27FC236}">
                    <a16:creationId xmlns:a16="http://schemas.microsoft.com/office/drawing/2014/main" id="{55B4A895-D274-4B79-9305-D4C9BBB2D2E1}"/>
                  </a:ext>
                </a:extLst>
              </p:cNvPr>
              <p:cNvSpPr txBox="1"/>
              <p:nvPr/>
            </p:nvSpPr>
            <p:spPr>
              <a:xfrm>
                <a:off x="8079174" y="4581913"/>
                <a:ext cx="434811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33</a:t>
                </a:r>
              </a:p>
            </p:txBody>
          </p:sp>
          <p:sp>
            <p:nvSpPr>
              <p:cNvPr id="245" name="CasellaDiTesto 244">
                <a:extLst>
                  <a:ext uri="{FF2B5EF4-FFF2-40B4-BE49-F238E27FC236}">
                    <a16:creationId xmlns:a16="http://schemas.microsoft.com/office/drawing/2014/main" id="{5740913D-D721-4E64-AD72-EDF4DF91F30E}"/>
                  </a:ext>
                </a:extLst>
              </p:cNvPr>
              <p:cNvSpPr txBox="1"/>
              <p:nvPr/>
            </p:nvSpPr>
            <p:spPr>
              <a:xfrm>
                <a:off x="9427790" y="4560320"/>
                <a:ext cx="468302" cy="3304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l-GR" sz="14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it-IT" sz="1400" baseline="-25000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44</a:t>
                </a:r>
              </a:p>
            </p:txBody>
          </p:sp>
          <p:sp>
            <p:nvSpPr>
              <p:cNvPr id="246" name="Rettangolo 245">
                <a:extLst>
                  <a:ext uri="{FF2B5EF4-FFF2-40B4-BE49-F238E27FC236}">
                    <a16:creationId xmlns:a16="http://schemas.microsoft.com/office/drawing/2014/main" id="{0D99D3E0-E359-4962-A140-6BD1EA7088EB}"/>
                  </a:ext>
                </a:extLst>
              </p:cNvPr>
              <p:cNvSpPr/>
              <p:nvPr/>
            </p:nvSpPr>
            <p:spPr bwMode="auto">
              <a:xfrm>
                <a:off x="7920988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Y3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sp>
            <p:nvSpPr>
              <p:cNvPr id="247" name="Rettangolo 246">
                <a:extLst>
                  <a:ext uri="{FF2B5EF4-FFF2-40B4-BE49-F238E27FC236}">
                    <a16:creationId xmlns:a16="http://schemas.microsoft.com/office/drawing/2014/main" id="{1BFA6341-3440-4C1B-BD73-891100E6F38D}"/>
                  </a:ext>
                </a:extLst>
              </p:cNvPr>
              <p:cNvSpPr/>
              <p:nvPr/>
            </p:nvSpPr>
            <p:spPr bwMode="auto">
              <a:xfrm>
                <a:off x="9246449" y="3938324"/>
                <a:ext cx="728662" cy="2841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+mn-ea"/>
                    <a:cs typeface="Times New Roman" pitchFamily="18" charset="0"/>
                  </a:rPr>
                  <a:t>Y4</a:t>
                </a:r>
                <a:r>
                  <a:rPr lang="en-US" sz="1000" baseline="-250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T2</a:t>
                </a:r>
                <a:endParaRPr kumimoji="0" lang="it-IT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endParaRPr>
              </a:p>
            </p:txBody>
          </p:sp>
          <p:cxnSp>
            <p:nvCxnSpPr>
              <p:cNvPr id="248" name="Connettore 2 247">
                <a:extLst>
                  <a:ext uri="{FF2B5EF4-FFF2-40B4-BE49-F238E27FC236}">
                    <a16:creationId xmlns:a16="http://schemas.microsoft.com/office/drawing/2014/main" id="{D60AC91B-D56E-42CD-8CE0-2AB2EC2EB99F}"/>
                  </a:ext>
                </a:extLst>
              </p:cNvPr>
              <p:cNvCxnSpPr>
                <a:cxnSpLocks/>
                <a:endCxn id="246" idx="2"/>
              </p:cNvCxnSpPr>
              <p:nvPr/>
            </p:nvCxnSpPr>
            <p:spPr bwMode="auto">
              <a:xfrm flipH="1" flipV="1">
                <a:off x="8285319" y="4222486"/>
                <a:ext cx="1398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nettore 2 248">
                <a:extLst>
                  <a:ext uri="{FF2B5EF4-FFF2-40B4-BE49-F238E27FC236}">
                    <a16:creationId xmlns:a16="http://schemas.microsoft.com/office/drawing/2014/main" id="{BC825272-EBC8-451B-B37E-56525DF55B29}"/>
                  </a:ext>
                </a:extLst>
              </p:cNvPr>
              <p:cNvCxnSpPr>
                <a:cxnSpLocks/>
                <a:endCxn id="247" idx="2"/>
              </p:cNvCxnSpPr>
              <p:nvPr/>
            </p:nvCxnSpPr>
            <p:spPr bwMode="auto">
              <a:xfrm flipV="1">
                <a:off x="9610780" y="4222486"/>
                <a:ext cx="0" cy="40844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0" name="Arco 249">
                <a:extLst>
                  <a:ext uri="{FF2B5EF4-FFF2-40B4-BE49-F238E27FC236}">
                    <a16:creationId xmlns:a16="http://schemas.microsoft.com/office/drawing/2014/main" id="{9155E299-733E-42D5-8C46-44D0E25EF1B4}"/>
                  </a:ext>
                </a:extLst>
              </p:cNvPr>
              <p:cNvSpPr/>
              <p:nvPr/>
            </p:nvSpPr>
            <p:spPr>
              <a:xfrm rot="1159909">
                <a:off x="8113985" y="4905412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51" name="Arco 250">
                <a:extLst>
                  <a:ext uri="{FF2B5EF4-FFF2-40B4-BE49-F238E27FC236}">
                    <a16:creationId xmlns:a16="http://schemas.microsoft.com/office/drawing/2014/main" id="{DBAE6E59-98E9-46E7-9A83-346F61F62A92}"/>
                  </a:ext>
                </a:extLst>
              </p:cNvPr>
              <p:cNvSpPr/>
              <p:nvPr/>
            </p:nvSpPr>
            <p:spPr>
              <a:xfrm rot="1159909">
                <a:off x="9488406" y="4904421"/>
                <a:ext cx="339530" cy="268140"/>
              </a:xfrm>
              <a:prstGeom prst="arc">
                <a:avLst>
                  <a:gd name="adj1" fmla="val 16200000"/>
                  <a:gd name="adj2" fmla="val 13488912"/>
                </a:avLst>
              </a:prstGeom>
              <a:ln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252" name="Connettore 2 251">
                <a:extLst>
                  <a:ext uri="{FF2B5EF4-FFF2-40B4-BE49-F238E27FC236}">
                    <a16:creationId xmlns:a16="http://schemas.microsoft.com/office/drawing/2014/main" id="{A1542A84-7E37-4A9B-8922-04915EA41B36}"/>
                  </a:ext>
                </a:extLst>
              </p:cNvPr>
              <p:cNvCxnSpPr>
                <a:cxnSpLocks/>
                <a:stCxn id="240" idx="0"/>
                <a:endCxn id="247" idx="2"/>
              </p:cNvCxnSpPr>
              <p:nvPr/>
            </p:nvCxnSpPr>
            <p:spPr bwMode="auto">
              <a:xfrm flipV="1">
                <a:off x="7573076" y="4222486"/>
                <a:ext cx="2037704" cy="169570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CasellaDiTesto 252">
                <a:extLst>
                  <a:ext uri="{FF2B5EF4-FFF2-40B4-BE49-F238E27FC236}">
                    <a16:creationId xmlns:a16="http://schemas.microsoft.com/office/drawing/2014/main" id="{555CAD4B-A999-4E3B-B7C4-2AA81E0843EB}"/>
                  </a:ext>
                </a:extLst>
              </p:cNvPr>
              <p:cNvSpPr txBox="1"/>
              <p:nvPr/>
            </p:nvSpPr>
            <p:spPr>
              <a:xfrm>
                <a:off x="6804150" y="5351388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54" name="CasellaDiTesto 253">
                <a:extLst>
                  <a:ext uri="{FF2B5EF4-FFF2-40B4-BE49-F238E27FC236}">
                    <a16:creationId xmlns:a16="http://schemas.microsoft.com/office/drawing/2014/main" id="{50F2D824-ED33-4EE3-9209-2C158181286E}"/>
                  </a:ext>
                </a:extLst>
              </p:cNvPr>
              <p:cNvSpPr txBox="1"/>
              <p:nvPr/>
            </p:nvSpPr>
            <p:spPr>
              <a:xfrm>
                <a:off x="7241900" y="4873635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55" name="CasellaDiTesto 254">
                <a:extLst>
                  <a:ext uri="{FF2B5EF4-FFF2-40B4-BE49-F238E27FC236}">
                    <a16:creationId xmlns:a16="http://schemas.microsoft.com/office/drawing/2014/main" id="{1081A174-0A56-4E7D-B487-7370A66175B6}"/>
                  </a:ext>
                </a:extLst>
              </p:cNvPr>
              <p:cNvSpPr txBox="1"/>
              <p:nvPr/>
            </p:nvSpPr>
            <p:spPr>
              <a:xfrm>
                <a:off x="7574613" y="4972353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256" name="CasellaDiTesto 255">
                <a:extLst>
                  <a:ext uri="{FF2B5EF4-FFF2-40B4-BE49-F238E27FC236}">
                    <a16:creationId xmlns:a16="http://schemas.microsoft.com/office/drawing/2014/main" id="{B58E24B3-1A8B-4218-97C3-9F9D7D64F0F6}"/>
                  </a:ext>
                </a:extLst>
              </p:cNvPr>
              <p:cNvSpPr txBox="1"/>
              <p:nvPr/>
            </p:nvSpPr>
            <p:spPr>
              <a:xfrm>
                <a:off x="7948340" y="5263371"/>
                <a:ext cx="3545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l-GR" i="1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τ</a:t>
                </a:r>
                <a:r>
                  <a:rPr lang="it-IT" baseline="-250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endParaRPr lang="it-IT" baseline="-25000" dirty="0">
                  <a:solidFill>
                    <a:srgbClr val="00B0F0"/>
                  </a:solidFill>
                </a:endParaRPr>
              </a:p>
            </p:txBody>
          </p:sp>
        </p:grpSp>
        <p:sp>
          <p:nvSpPr>
            <p:cNvPr id="90" name="CasellaDiTesto 89">
              <a:extLst>
                <a:ext uri="{FF2B5EF4-FFF2-40B4-BE49-F238E27FC236}">
                  <a16:creationId xmlns:a16="http://schemas.microsoft.com/office/drawing/2014/main" id="{9E735DC1-C99F-41A8-9D6E-D6E08AC95260}"/>
                </a:ext>
              </a:extLst>
            </p:cNvPr>
            <p:cNvSpPr txBox="1"/>
            <p:nvPr/>
          </p:nvSpPr>
          <p:spPr>
            <a:xfrm>
              <a:off x="3441286" y="5598774"/>
              <a:ext cx="236475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 err="1">
                  <a:solidFill>
                    <a:srgbClr val="FF0000"/>
                  </a:solidFill>
                </a:rPr>
                <a:t>Configural</a:t>
              </a:r>
              <a:r>
                <a:rPr lang="it-IT" dirty="0">
                  <a:solidFill>
                    <a:srgbClr val="FF0000"/>
                  </a:solidFill>
                </a:rPr>
                <a:t> </a:t>
              </a:r>
              <a:r>
                <a:rPr lang="it-IT" dirty="0" err="1">
                  <a:solidFill>
                    <a:srgbClr val="FF0000"/>
                  </a:solidFill>
                </a:rPr>
                <a:t>Invariance</a:t>
              </a:r>
              <a:endParaRPr lang="it-IT" dirty="0">
                <a:solidFill>
                  <a:srgbClr val="FF0000"/>
                </a:solidFill>
              </a:endParaRPr>
            </a:p>
            <a:p>
              <a:r>
                <a:rPr lang="it-IT" dirty="0" err="1">
                  <a:solidFill>
                    <a:srgbClr val="92D050"/>
                  </a:solidFill>
                </a:rPr>
                <a:t>Metric</a:t>
              </a:r>
              <a:r>
                <a:rPr lang="it-IT" dirty="0">
                  <a:solidFill>
                    <a:srgbClr val="92D050"/>
                  </a:solidFill>
                </a:rPr>
                <a:t> </a:t>
              </a:r>
              <a:r>
                <a:rPr lang="it-IT" dirty="0" err="1">
                  <a:solidFill>
                    <a:srgbClr val="92D050"/>
                  </a:solidFill>
                </a:rPr>
                <a:t>Invariance</a:t>
              </a:r>
              <a:endParaRPr lang="it-IT" dirty="0">
                <a:solidFill>
                  <a:srgbClr val="92D050"/>
                </a:solidFill>
              </a:endParaRPr>
            </a:p>
            <a:p>
              <a:r>
                <a:rPr lang="it-IT" dirty="0">
                  <a:solidFill>
                    <a:srgbClr val="00B0F0"/>
                  </a:solidFill>
                </a:rPr>
                <a:t>Scalar </a:t>
              </a:r>
              <a:r>
                <a:rPr lang="it-IT" dirty="0" err="1">
                  <a:solidFill>
                    <a:srgbClr val="00B0F0"/>
                  </a:solidFill>
                </a:rPr>
                <a:t>Invariance</a:t>
              </a:r>
              <a:endParaRPr lang="it-IT" dirty="0">
                <a:solidFill>
                  <a:srgbClr val="00B0F0"/>
                </a:solidFill>
              </a:endParaRPr>
            </a:p>
            <a:p>
              <a:r>
                <a:rPr lang="it-IT" dirty="0" err="1">
                  <a:solidFill>
                    <a:srgbClr val="FFC000"/>
                  </a:solidFill>
                </a:rPr>
                <a:t>Strict</a:t>
              </a:r>
              <a:r>
                <a:rPr lang="it-IT" dirty="0">
                  <a:solidFill>
                    <a:srgbClr val="FFC000"/>
                  </a:solidFill>
                </a:rPr>
                <a:t> </a:t>
              </a:r>
              <a:r>
                <a:rPr lang="it-IT" dirty="0" err="1">
                  <a:solidFill>
                    <a:srgbClr val="FFC000"/>
                  </a:solidFill>
                </a:rPr>
                <a:t>Invariance</a:t>
              </a:r>
              <a:endParaRPr lang="it-IT" dirty="0">
                <a:solidFill>
                  <a:srgbClr val="FFC000"/>
                </a:solidFill>
              </a:endParaRPr>
            </a:p>
          </p:txBody>
        </p:sp>
        <p:sp>
          <p:nvSpPr>
            <p:cNvPr id="91" name="Arco 90">
              <a:extLst>
                <a:ext uri="{FF2B5EF4-FFF2-40B4-BE49-F238E27FC236}">
                  <a16:creationId xmlns:a16="http://schemas.microsoft.com/office/drawing/2014/main" id="{AF0CEE54-9578-494D-B2FC-0D9B06AC695A}"/>
                </a:ext>
              </a:extLst>
            </p:cNvPr>
            <p:cNvSpPr/>
            <p:nvPr/>
          </p:nvSpPr>
          <p:spPr>
            <a:xfrm>
              <a:off x="2450230" y="1398525"/>
              <a:ext cx="3488580" cy="774329"/>
            </a:xfrm>
            <a:prstGeom prst="arc">
              <a:avLst>
                <a:gd name="adj1" fmla="val 11014494"/>
                <a:gd name="adj2" fmla="val 0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2" name="CasellaDiTesto 91">
              <a:extLst>
                <a:ext uri="{FF2B5EF4-FFF2-40B4-BE49-F238E27FC236}">
                  <a16:creationId xmlns:a16="http://schemas.microsoft.com/office/drawing/2014/main" id="{6F11A8F0-6578-4848-A4A9-59AE5C7CADE0}"/>
                </a:ext>
              </a:extLst>
            </p:cNvPr>
            <p:cNvSpPr txBox="1"/>
            <p:nvPr/>
          </p:nvSpPr>
          <p:spPr>
            <a:xfrm>
              <a:off x="4127483" y="1074889"/>
              <a:ext cx="46679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l-GR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φ</a:t>
              </a:r>
              <a:r>
                <a: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</a:t>
              </a:r>
            </a:p>
          </p:txBody>
        </p:sp>
        <p:sp>
          <p:nvSpPr>
            <p:cNvPr id="93" name="Triangolo isoscele 92">
              <a:extLst>
                <a:ext uri="{FF2B5EF4-FFF2-40B4-BE49-F238E27FC236}">
                  <a16:creationId xmlns:a16="http://schemas.microsoft.com/office/drawing/2014/main" id="{4D4E9849-8A17-4ACE-94F1-BD8D5C1AAD48}"/>
                </a:ext>
              </a:extLst>
            </p:cNvPr>
            <p:cNvSpPr/>
            <p:nvPr/>
          </p:nvSpPr>
          <p:spPr>
            <a:xfrm>
              <a:off x="4207387" y="2232520"/>
              <a:ext cx="464150" cy="527940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it-IT" sz="14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94" name="Connettore 2 93">
              <a:extLst>
                <a:ext uri="{FF2B5EF4-FFF2-40B4-BE49-F238E27FC236}">
                  <a16:creationId xmlns:a16="http://schemas.microsoft.com/office/drawing/2014/main" id="{EC31CE00-E9F2-4890-BEFF-FB8E297CE9D0}"/>
                </a:ext>
              </a:extLst>
            </p:cNvPr>
            <p:cNvCxnSpPr>
              <a:cxnSpLocks/>
              <a:stCxn id="93" idx="5"/>
              <a:endCxn id="223" idx="2"/>
            </p:cNvCxnSpPr>
            <p:nvPr/>
          </p:nvCxnSpPr>
          <p:spPr bwMode="auto">
            <a:xfrm flipV="1">
              <a:off x="4555500" y="2090563"/>
              <a:ext cx="1097304" cy="40592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2 94">
              <a:extLst>
                <a:ext uri="{FF2B5EF4-FFF2-40B4-BE49-F238E27FC236}">
                  <a16:creationId xmlns:a16="http://schemas.microsoft.com/office/drawing/2014/main" id="{B5B5AB8E-1A62-487D-859E-6C32D73B61E7}"/>
                </a:ext>
              </a:extLst>
            </p:cNvPr>
            <p:cNvCxnSpPr>
              <a:cxnSpLocks/>
              <a:stCxn id="93" idx="1"/>
              <a:endCxn id="102" idx="6"/>
            </p:cNvCxnSpPr>
            <p:nvPr/>
          </p:nvCxnSpPr>
          <p:spPr bwMode="auto">
            <a:xfrm flipH="1" flipV="1">
              <a:off x="3205192" y="2090563"/>
              <a:ext cx="1118233" cy="40592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asellaDiTesto 95">
              <a:extLst>
                <a:ext uri="{FF2B5EF4-FFF2-40B4-BE49-F238E27FC236}">
                  <a16:creationId xmlns:a16="http://schemas.microsoft.com/office/drawing/2014/main" id="{163D8C28-00FF-438D-BFF3-D54F70C7EB13}"/>
                </a:ext>
              </a:extLst>
            </p:cNvPr>
            <p:cNvSpPr txBox="1"/>
            <p:nvPr/>
          </p:nvSpPr>
          <p:spPr>
            <a:xfrm>
              <a:off x="3647930" y="2047854"/>
              <a:ext cx="3642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97" name="CasellaDiTesto 96">
              <a:extLst>
                <a:ext uri="{FF2B5EF4-FFF2-40B4-BE49-F238E27FC236}">
                  <a16:creationId xmlns:a16="http://schemas.microsoft.com/office/drawing/2014/main" id="{6EBBAEEF-B80E-468B-B57B-BBB816AD4DC7}"/>
                </a:ext>
              </a:extLst>
            </p:cNvPr>
            <p:cNvSpPr txBox="1"/>
            <p:nvPr/>
          </p:nvSpPr>
          <p:spPr>
            <a:xfrm>
              <a:off x="4943057" y="2021168"/>
              <a:ext cx="3642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it-IT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8" name="CasellaDiTesto 97">
              <a:extLst>
                <a:ext uri="{FF2B5EF4-FFF2-40B4-BE49-F238E27FC236}">
                  <a16:creationId xmlns:a16="http://schemas.microsoft.com/office/drawing/2014/main" id="{4D82E139-64F5-4E1D-A9F0-89A490C4D929}"/>
                </a:ext>
              </a:extLst>
            </p:cNvPr>
            <p:cNvSpPr txBox="1"/>
            <p:nvPr/>
          </p:nvSpPr>
          <p:spPr>
            <a:xfrm>
              <a:off x="277540" y="6203919"/>
              <a:ext cx="230094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i="1" dirty="0"/>
                <a:t>Note. </a:t>
              </a:r>
              <a:r>
                <a:rPr lang="en-US" sz="1000" dirty="0"/>
                <a:t>Covariances between uniqueness are omitted for the sake of clarity</a:t>
              </a:r>
              <a:endParaRPr lang="it-IT" sz="1000" dirty="0"/>
            </a:p>
          </p:txBody>
        </p:sp>
      </p:grpSp>
      <p:sp>
        <p:nvSpPr>
          <p:cNvPr id="127" name="Rettangolo 126">
            <a:extLst>
              <a:ext uri="{FF2B5EF4-FFF2-40B4-BE49-F238E27FC236}">
                <a16:creationId xmlns:a16="http://schemas.microsoft.com/office/drawing/2014/main" id="{ACCE14DC-3823-4364-8823-9EE68E360108}"/>
              </a:ext>
            </a:extLst>
          </p:cNvPr>
          <p:cNvSpPr/>
          <p:nvPr/>
        </p:nvSpPr>
        <p:spPr>
          <a:xfrm>
            <a:off x="5824976" y="6279703"/>
            <a:ext cx="30675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800" dirty="0"/>
              <a:t>Some </a:t>
            </a:r>
            <a:r>
              <a:rPr lang="it-IT" sz="800" dirty="0" err="1"/>
              <a:t>material</a:t>
            </a:r>
            <a:r>
              <a:rPr lang="it-IT" sz="800" dirty="0"/>
              <a:t> available </a:t>
            </a:r>
            <a:r>
              <a:rPr lang="it-IT" sz="800" dirty="0" err="1"/>
              <a:t>at</a:t>
            </a:r>
            <a:endParaRPr lang="it-IT" sz="800" dirty="0"/>
          </a:p>
          <a:p>
            <a:r>
              <a:rPr lang="it-IT" sz="800" dirty="0">
                <a:hlinkClick r:id="rId2"/>
              </a:rPr>
              <a:t>https://github.com/EnricoPerinelli/Measurement-Invariance-PSICOSTAT</a:t>
            </a:r>
            <a:r>
              <a:rPr lang="it-IT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750340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Cross-sectional Mediation with Latent Variables</a:t>
            </a:r>
          </a:p>
        </p:txBody>
      </p:sp>
      <p:sp>
        <p:nvSpPr>
          <p:cNvPr id="44" name="Ovale 43"/>
          <p:cNvSpPr/>
          <p:nvPr/>
        </p:nvSpPr>
        <p:spPr>
          <a:xfrm>
            <a:off x="971600" y="4714527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179512" y="583294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1</a:t>
            </a:r>
          </a:p>
        </p:txBody>
      </p:sp>
      <p:sp>
        <p:nvSpPr>
          <p:cNvPr id="46" name="Rettangolo 45"/>
          <p:cNvSpPr/>
          <p:nvPr/>
        </p:nvSpPr>
        <p:spPr>
          <a:xfrm>
            <a:off x="1007392" y="5832946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</a:p>
        </p:txBody>
      </p:sp>
      <p:cxnSp>
        <p:nvCxnSpPr>
          <p:cNvPr id="47" name="Connettore 2 46"/>
          <p:cNvCxnSpPr>
            <a:stCxn id="44" idx="4"/>
            <a:endCxn id="45" idx="0"/>
          </p:cNvCxnSpPr>
          <p:nvPr/>
        </p:nvCxnSpPr>
        <p:spPr>
          <a:xfrm flipH="1">
            <a:off x="565275" y="5356572"/>
            <a:ext cx="820694" cy="476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/>
          <p:cNvCxnSpPr>
            <a:stCxn id="44" idx="4"/>
            <a:endCxn id="46" idx="0"/>
          </p:cNvCxnSpPr>
          <p:nvPr/>
        </p:nvCxnSpPr>
        <p:spPr>
          <a:xfrm>
            <a:off x="1385969" y="5356572"/>
            <a:ext cx="7186" cy="476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ttangolo 48"/>
          <p:cNvSpPr/>
          <p:nvPr/>
        </p:nvSpPr>
        <p:spPr>
          <a:xfrm>
            <a:off x="1891627" y="5838973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</a:p>
        </p:txBody>
      </p:sp>
      <p:cxnSp>
        <p:nvCxnSpPr>
          <p:cNvPr id="50" name="Connettore 2 49"/>
          <p:cNvCxnSpPr>
            <a:stCxn id="44" idx="4"/>
            <a:endCxn id="49" idx="0"/>
          </p:cNvCxnSpPr>
          <p:nvPr/>
        </p:nvCxnSpPr>
        <p:spPr>
          <a:xfrm>
            <a:off x="1385969" y="5356572"/>
            <a:ext cx="891421" cy="482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e 50"/>
          <p:cNvSpPr/>
          <p:nvPr/>
        </p:nvSpPr>
        <p:spPr>
          <a:xfrm>
            <a:off x="7240549" y="4714527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52" name="Rettangolo 51"/>
          <p:cNvSpPr/>
          <p:nvPr/>
        </p:nvSpPr>
        <p:spPr>
          <a:xfrm>
            <a:off x="6372200" y="587124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7</a:t>
            </a:r>
          </a:p>
        </p:txBody>
      </p:sp>
      <p:sp>
        <p:nvSpPr>
          <p:cNvPr id="53" name="Rettangolo 52"/>
          <p:cNvSpPr/>
          <p:nvPr/>
        </p:nvSpPr>
        <p:spPr>
          <a:xfrm>
            <a:off x="7308304" y="587124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8</a:t>
            </a:r>
          </a:p>
        </p:txBody>
      </p:sp>
      <p:cxnSp>
        <p:nvCxnSpPr>
          <p:cNvPr id="54" name="Connettore 2 53"/>
          <p:cNvCxnSpPr>
            <a:stCxn id="51" idx="4"/>
            <a:endCxn id="52" idx="0"/>
          </p:cNvCxnSpPr>
          <p:nvPr/>
        </p:nvCxnSpPr>
        <p:spPr>
          <a:xfrm flipH="1">
            <a:off x="6757963" y="5356572"/>
            <a:ext cx="896955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2 54"/>
          <p:cNvCxnSpPr>
            <a:stCxn id="51" idx="4"/>
            <a:endCxn id="53" idx="0"/>
          </p:cNvCxnSpPr>
          <p:nvPr/>
        </p:nvCxnSpPr>
        <p:spPr>
          <a:xfrm>
            <a:off x="7654918" y="5356572"/>
            <a:ext cx="39149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ttangolo 55"/>
          <p:cNvSpPr/>
          <p:nvPr/>
        </p:nvSpPr>
        <p:spPr>
          <a:xfrm>
            <a:off x="8192963" y="5871245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9</a:t>
            </a:r>
          </a:p>
        </p:txBody>
      </p:sp>
      <p:cxnSp>
        <p:nvCxnSpPr>
          <p:cNvPr id="57" name="Connettore 2 56"/>
          <p:cNvCxnSpPr>
            <a:stCxn id="51" idx="4"/>
            <a:endCxn id="56" idx="0"/>
          </p:cNvCxnSpPr>
          <p:nvPr/>
        </p:nvCxnSpPr>
        <p:spPr>
          <a:xfrm>
            <a:off x="7654918" y="5356572"/>
            <a:ext cx="923808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e 57"/>
          <p:cNvSpPr/>
          <p:nvPr/>
        </p:nvSpPr>
        <p:spPr>
          <a:xfrm>
            <a:off x="4175311" y="2708920"/>
            <a:ext cx="828737" cy="64204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59" name="Rettangolo 58"/>
          <p:cNvSpPr/>
          <p:nvPr/>
        </p:nvSpPr>
        <p:spPr>
          <a:xfrm>
            <a:off x="3275856" y="3865638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4</a:t>
            </a:r>
          </a:p>
        </p:txBody>
      </p:sp>
      <p:sp>
        <p:nvSpPr>
          <p:cNvPr id="60" name="Rettangolo 59"/>
          <p:cNvSpPr/>
          <p:nvPr/>
        </p:nvSpPr>
        <p:spPr>
          <a:xfrm>
            <a:off x="4211960" y="3865638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5</a:t>
            </a:r>
          </a:p>
        </p:txBody>
      </p:sp>
      <p:cxnSp>
        <p:nvCxnSpPr>
          <p:cNvPr id="61" name="Connettore 2 60"/>
          <p:cNvCxnSpPr>
            <a:stCxn id="58" idx="4"/>
            <a:endCxn id="59" idx="0"/>
          </p:cNvCxnSpPr>
          <p:nvPr/>
        </p:nvCxnSpPr>
        <p:spPr>
          <a:xfrm flipH="1">
            <a:off x="3661619" y="3350965"/>
            <a:ext cx="928061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2 61"/>
          <p:cNvCxnSpPr>
            <a:stCxn id="58" idx="4"/>
            <a:endCxn id="60" idx="0"/>
          </p:cNvCxnSpPr>
          <p:nvPr/>
        </p:nvCxnSpPr>
        <p:spPr>
          <a:xfrm>
            <a:off x="4589680" y="3350965"/>
            <a:ext cx="8043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tangolo 62"/>
          <p:cNvSpPr/>
          <p:nvPr/>
        </p:nvSpPr>
        <p:spPr>
          <a:xfrm>
            <a:off x="5148064" y="3865638"/>
            <a:ext cx="771525" cy="6143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it-IT" b="1" baseline="-25000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6</a:t>
            </a:r>
          </a:p>
        </p:txBody>
      </p:sp>
      <p:cxnSp>
        <p:nvCxnSpPr>
          <p:cNvPr id="64" name="Connettore 2 63"/>
          <p:cNvCxnSpPr>
            <a:stCxn id="58" idx="4"/>
            <a:endCxn id="63" idx="0"/>
          </p:cNvCxnSpPr>
          <p:nvPr/>
        </p:nvCxnSpPr>
        <p:spPr>
          <a:xfrm>
            <a:off x="4589680" y="3350965"/>
            <a:ext cx="944147" cy="514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/>
          <p:cNvCxnSpPr>
            <a:stCxn id="44" idx="7"/>
            <a:endCxn id="58" idx="2"/>
          </p:cNvCxnSpPr>
          <p:nvPr/>
        </p:nvCxnSpPr>
        <p:spPr>
          <a:xfrm flipV="1">
            <a:off x="1678971" y="3029943"/>
            <a:ext cx="2496340" cy="1778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/>
          <p:cNvCxnSpPr>
            <a:stCxn id="44" idx="6"/>
            <a:endCxn id="51" idx="2"/>
          </p:cNvCxnSpPr>
          <p:nvPr/>
        </p:nvCxnSpPr>
        <p:spPr>
          <a:xfrm>
            <a:off x="1800337" y="5035550"/>
            <a:ext cx="5440212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ttore 2 75"/>
          <p:cNvCxnSpPr>
            <a:stCxn id="58" idx="6"/>
            <a:endCxn id="51" idx="0"/>
          </p:cNvCxnSpPr>
          <p:nvPr/>
        </p:nvCxnSpPr>
        <p:spPr>
          <a:xfrm>
            <a:off x="5004048" y="3029943"/>
            <a:ext cx="2650870" cy="1684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/>
          <p:cNvCxnSpPr/>
          <p:nvPr/>
        </p:nvCxnSpPr>
        <p:spPr>
          <a:xfrm flipH="1">
            <a:off x="565274" y="647499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/>
          <p:cNvCxnSpPr/>
          <p:nvPr/>
        </p:nvCxnSpPr>
        <p:spPr>
          <a:xfrm flipH="1">
            <a:off x="1393154" y="6485608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/>
          <p:cNvCxnSpPr/>
          <p:nvPr/>
        </p:nvCxnSpPr>
        <p:spPr>
          <a:xfrm flipH="1">
            <a:off x="2269630" y="647499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/>
          <p:cNvCxnSpPr/>
          <p:nvPr/>
        </p:nvCxnSpPr>
        <p:spPr>
          <a:xfrm flipH="1">
            <a:off x="3666569" y="446601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/>
          <p:cNvCxnSpPr/>
          <p:nvPr/>
        </p:nvCxnSpPr>
        <p:spPr>
          <a:xfrm flipH="1">
            <a:off x="4608703" y="446601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/>
          <p:cNvCxnSpPr/>
          <p:nvPr/>
        </p:nvCxnSpPr>
        <p:spPr>
          <a:xfrm flipH="1">
            <a:off x="5533826" y="4448800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/>
          <p:cNvCxnSpPr/>
          <p:nvPr/>
        </p:nvCxnSpPr>
        <p:spPr>
          <a:xfrm flipH="1">
            <a:off x="6761189" y="6485608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/>
          <p:cNvCxnSpPr/>
          <p:nvPr/>
        </p:nvCxnSpPr>
        <p:spPr>
          <a:xfrm flipH="1">
            <a:off x="7693767" y="6474991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/>
          <p:cNvCxnSpPr/>
          <p:nvPr/>
        </p:nvCxnSpPr>
        <p:spPr>
          <a:xfrm flipH="1">
            <a:off x="8578725" y="6496180"/>
            <a:ext cx="2974" cy="26572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/>
          <p:cNvCxnSpPr>
            <a:stCxn id="51" idx="7"/>
          </p:cNvCxnSpPr>
          <p:nvPr/>
        </p:nvCxnSpPr>
        <p:spPr>
          <a:xfrm flipV="1">
            <a:off x="7947920" y="4714527"/>
            <a:ext cx="168902" cy="940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/>
          <p:cNvCxnSpPr>
            <a:stCxn id="58" idx="7"/>
          </p:cNvCxnSpPr>
          <p:nvPr/>
        </p:nvCxnSpPr>
        <p:spPr>
          <a:xfrm flipV="1">
            <a:off x="4882682" y="2689590"/>
            <a:ext cx="170714" cy="11335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magine 40">
            <a:extLst>
              <a:ext uri="{FF2B5EF4-FFF2-40B4-BE49-F238E27FC236}">
                <a16:creationId xmlns:a16="http://schemas.microsoft.com/office/drawing/2014/main" id="{985BC9B1-6378-4AF5-99AC-FCDD87475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B5567496-FCDA-46C9-82F7-718773DCA8D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5032872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Multiple-group SEM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Jöreskog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Psychometrika</a:t>
            </a:r>
            <a:r>
              <a:rPr lang="en-US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1971)</a:t>
            </a:r>
          </a:p>
        </p:txBody>
      </p:sp>
      <p:grpSp>
        <p:nvGrpSpPr>
          <p:cNvPr id="4" name="Gruppo 3"/>
          <p:cNvGrpSpPr/>
          <p:nvPr/>
        </p:nvGrpSpPr>
        <p:grpSpPr>
          <a:xfrm>
            <a:off x="107504" y="1894985"/>
            <a:ext cx="3923425" cy="4846383"/>
            <a:chOff x="323528" y="1894985"/>
            <a:chExt cx="3923425" cy="4846383"/>
          </a:xfrm>
        </p:grpSpPr>
        <p:sp>
          <p:nvSpPr>
            <p:cNvPr id="31" name="Arc 51"/>
            <p:cNvSpPr>
              <a:spLocks/>
            </p:cNvSpPr>
            <p:nvPr/>
          </p:nvSpPr>
          <p:spPr bwMode="auto">
            <a:xfrm>
              <a:off x="620704" y="3186604"/>
              <a:ext cx="674687" cy="1884363"/>
            </a:xfrm>
            <a:custGeom>
              <a:avLst/>
              <a:gdLst>
                <a:gd name="T0" fmla="*/ 201 w 21600"/>
                <a:gd name="T1" fmla="*/ 1187 h 36622"/>
                <a:gd name="T2" fmla="*/ 198 w 21600"/>
                <a:gd name="T3" fmla="*/ 0 h 36622"/>
                <a:gd name="T4" fmla="*/ 425 w 21600"/>
                <a:gd name="T5" fmla="*/ 592 h 36622"/>
                <a:gd name="T6" fmla="*/ 0 60000 65536"/>
                <a:gd name="T7" fmla="*/ 0 60000 65536"/>
                <a:gd name="T8" fmla="*/ 0 60000 65536"/>
                <a:gd name="T9" fmla="*/ 0 w 21600"/>
                <a:gd name="T10" fmla="*/ 0 h 36622"/>
                <a:gd name="T11" fmla="*/ 21600 w 21600"/>
                <a:gd name="T12" fmla="*/ 36622 h 366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6622" fill="none" extrusionOk="0">
                  <a:moveTo>
                    <a:pt x="10202" y="36622"/>
                  </a:moveTo>
                  <a:cubicBezTo>
                    <a:pt x="3858" y="32681"/>
                    <a:pt x="0" y="25742"/>
                    <a:pt x="0" y="18274"/>
                  </a:cubicBezTo>
                  <a:cubicBezTo>
                    <a:pt x="-1" y="10854"/>
                    <a:pt x="3807" y="3954"/>
                    <a:pt x="10084" y="-1"/>
                  </a:cubicBezTo>
                </a:path>
                <a:path w="21600" h="36622" stroke="0" extrusionOk="0">
                  <a:moveTo>
                    <a:pt x="10202" y="36622"/>
                  </a:moveTo>
                  <a:cubicBezTo>
                    <a:pt x="3858" y="32681"/>
                    <a:pt x="0" y="25742"/>
                    <a:pt x="0" y="18274"/>
                  </a:cubicBezTo>
                  <a:cubicBezTo>
                    <a:pt x="-1" y="10854"/>
                    <a:pt x="3807" y="3954"/>
                    <a:pt x="10084" y="-1"/>
                  </a:cubicBezTo>
                  <a:lnTo>
                    <a:pt x="21600" y="18274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it-IT" altLang="it-IT" sz="1800"/>
            </a:p>
          </p:txBody>
        </p:sp>
        <p:sp>
          <p:nvSpPr>
            <p:cNvPr id="32" name="Ovale 31"/>
            <p:cNvSpPr/>
            <p:nvPr/>
          </p:nvSpPr>
          <p:spPr>
            <a:xfrm>
              <a:off x="896104" y="3047113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33" name="Arco 144"/>
            <p:cNvSpPr>
              <a:spLocks/>
            </p:cNvSpPr>
            <p:nvPr/>
          </p:nvSpPr>
          <p:spPr bwMode="auto">
            <a:xfrm rot="17479638">
              <a:off x="1401558" y="3556761"/>
              <a:ext cx="355946" cy="340505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Ovale 33"/>
            <p:cNvSpPr/>
            <p:nvPr/>
          </p:nvSpPr>
          <p:spPr>
            <a:xfrm>
              <a:off x="893134" y="4565308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sp>
          <p:nvSpPr>
            <p:cNvPr id="35" name="Arco 144"/>
            <p:cNvSpPr>
              <a:spLocks/>
            </p:cNvSpPr>
            <p:nvPr/>
          </p:nvSpPr>
          <p:spPr bwMode="auto">
            <a:xfrm rot="10618822">
              <a:off x="1430886" y="4425503"/>
              <a:ext cx="355946" cy="340505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ttangolo 35"/>
            <p:cNvSpPr/>
            <p:nvPr/>
          </p:nvSpPr>
          <p:spPr>
            <a:xfrm>
              <a:off x="484927" y="2337715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</a:p>
          </p:txBody>
        </p:sp>
        <p:cxnSp>
          <p:nvCxnSpPr>
            <p:cNvPr id="37" name="Connettore 2 36"/>
            <p:cNvCxnSpPr>
              <a:stCxn id="32" idx="0"/>
              <a:endCxn id="36" idx="2"/>
            </p:cNvCxnSpPr>
            <p:nvPr/>
          </p:nvCxnSpPr>
          <p:spPr>
            <a:xfrm flipH="1" flipV="1">
              <a:off x="721487" y="2632831"/>
              <a:ext cx="588986" cy="41428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ttangolo 37"/>
            <p:cNvSpPr/>
            <p:nvPr/>
          </p:nvSpPr>
          <p:spPr>
            <a:xfrm>
              <a:off x="1608182" y="2340096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</a:p>
          </p:txBody>
        </p:sp>
        <p:cxnSp>
          <p:nvCxnSpPr>
            <p:cNvPr id="39" name="Connettore 2 38"/>
            <p:cNvCxnSpPr>
              <a:stCxn id="32" idx="0"/>
              <a:endCxn id="38" idx="2"/>
            </p:cNvCxnSpPr>
            <p:nvPr/>
          </p:nvCxnSpPr>
          <p:spPr>
            <a:xfrm flipV="1">
              <a:off x="1310473" y="2635212"/>
              <a:ext cx="534269" cy="4119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ttangolo 39"/>
            <p:cNvSpPr/>
            <p:nvPr/>
          </p:nvSpPr>
          <p:spPr>
            <a:xfrm>
              <a:off x="494272" y="5650083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3</a:t>
              </a:r>
            </a:p>
          </p:txBody>
        </p:sp>
        <p:cxnSp>
          <p:nvCxnSpPr>
            <p:cNvPr id="41" name="Connettore 2 40"/>
            <p:cNvCxnSpPr>
              <a:stCxn id="34" idx="4"/>
              <a:endCxn id="40" idx="0"/>
            </p:cNvCxnSpPr>
            <p:nvPr/>
          </p:nvCxnSpPr>
          <p:spPr>
            <a:xfrm flipH="1">
              <a:off x="730832" y="5207353"/>
              <a:ext cx="576671" cy="44273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ttangolo 41"/>
            <p:cNvSpPr/>
            <p:nvPr/>
          </p:nvSpPr>
          <p:spPr>
            <a:xfrm>
              <a:off x="1614673" y="5673051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4</a:t>
              </a:r>
            </a:p>
          </p:txBody>
        </p:sp>
        <p:cxnSp>
          <p:nvCxnSpPr>
            <p:cNvPr id="43" name="Connettore 2 42"/>
            <p:cNvCxnSpPr>
              <a:stCxn id="34" idx="4"/>
              <a:endCxn id="42" idx="0"/>
            </p:cNvCxnSpPr>
            <p:nvPr/>
          </p:nvCxnSpPr>
          <p:spPr>
            <a:xfrm>
              <a:off x="1307503" y="5207353"/>
              <a:ext cx="543730" cy="4656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2 64"/>
            <p:cNvCxnSpPr>
              <a:stCxn id="32" idx="6"/>
              <a:endCxn id="78" idx="2"/>
            </p:cNvCxnSpPr>
            <p:nvPr/>
          </p:nvCxnSpPr>
          <p:spPr>
            <a:xfrm>
              <a:off x="1724841" y="3368136"/>
              <a:ext cx="1152668" cy="75944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CasellaDiTesto 65"/>
            <p:cNvSpPr txBox="1"/>
            <p:nvPr/>
          </p:nvSpPr>
          <p:spPr>
            <a:xfrm>
              <a:off x="1658008" y="1894985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cxnSp>
          <p:nvCxnSpPr>
            <p:cNvPr id="67" name="Connettore 2 66"/>
            <p:cNvCxnSpPr>
              <a:endCxn id="38" idx="0"/>
            </p:cNvCxnSpPr>
            <p:nvPr/>
          </p:nvCxnSpPr>
          <p:spPr>
            <a:xfrm flipH="1">
              <a:off x="1844742" y="2183017"/>
              <a:ext cx="6491" cy="15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/>
            <p:cNvSpPr txBox="1"/>
            <p:nvPr/>
          </p:nvSpPr>
          <p:spPr>
            <a:xfrm>
              <a:off x="565324" y="1894985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69" name="Connettore 2 68"/>
            <p:cNvCxnSpPr/>
            <p:nvPr/>
          </p:nvCxnSpPr>
          <p:spPr>
            <a:xfrm flipH="1">
              <a:off x="752058" y="2197290"/>
              <a:ext cx="6491" cy="15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CasellaDiTesto 70"/>
            <p:cNvSpPr txBox="1"/>
            <p:nvPr/>
          </p:nvSpPr>
          <p:spPr>
            <a:xfrm>
              <a:off x="1645444" y="6062157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4</a:t>
              </a:r>
            </a:p>
          </p:txBody>
        </p:sp>
        <p:sp>
          <p:nvSpPr>
            <p:cNvPr id="72" name="CasellaDiTesto 71"/>
            <p:cNvSpPr txBox="1"/>
            <p:nvPr/>
          </p:nvSpPr>
          <p:spPr>
            <a:xfrm>
              <a:off x="552760" y="6062157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cxnSp>
          <p:nvCxnSpPr>
            <p:cNvPr id="74" name="Connettore 2 73"/>
            <p:cNvCxnSpPr>
              <a:endCxn id="40" idx="2"/>
            </p:cNvCxnSpPr>
            <p:nvPr/>
          </p:nvCxnSpPr>
          <p:spPr>
            <a:xfrm flipH="1" flipV="1">
              <a:off x="730832" y="5945199"/>
              <a:ext cx="14990" cy="2389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2 74"/>
            <p:cNvCxnSpPr/>
            <p:nvPr/>
          </p:nvCxnSpPr>
          <p:spPr>
            <a:xfrm flipH="1" flipV="1">
              <a:off x="1840492" y="5985800"/>
              <a:ext cx="14990" cy="2389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2 76"/>
            <p:cNvCxnSpPr>
              <a:stCxn id="34" idx="6"/>
              <a:endCxn id="78" idx="2"/>
            </p:cNvCxnSpPr>
            <p:nvPr/>
          </p:nvCxnSpPr>
          <p:spPr>
            <a:xfrm flipV="1">
              <a:off x="1721871" y="4127585"/>
              <a:ext cx="1155638" cy="7587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e 77"/>
            <p:cNvSpPr/>
            <p:nvPr/>
          </p:nvSpPr>
          <p:spPr>
            <a:xfrm>
              <a:off x="2877509" y="3806562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sp>
          <p:nvSpPr>
            <p:cNvPr id="79" name="Rettangolo 78"/>
            <p:cNvSpPr/>
            <p:nvPr/>
          </p:nvSpPr>
          <p:spPr>
            <a:xfrm>
              <a:off x="2483768" y="4902361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5</a:t>
              </a:r>
            </a:p>
          </p:txBody>
        </p:sp>
        <p:cxnSp>
          <p:nvCxnSpPr>
            <p:cNvPr id="80" name="Connettore 2 79"/>
            <p:cNvCxnSpPr>
              <a:stCxn id="78" idx="4"/>
              <a:endCxn id="79" idx="0"/>
            </p:cNvCxnSpPr>
            <p:nvPr/>
          </p:nvCxnSpPr>
          <p:spPr>
            <a:xfrm flipH="1">
              <a:off x="2720328" y="4448607"/>
              <a:ext cx="571550" cy="4537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ttangolo 80"/>
            <p:cNvSpPr/>
            <p:nvPr/>
          </p:nvSpPr>
          <p:spPr>
            <a:xfrm>
              <a:off x="3604169" y="4925329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6</a:t>
              </a:r>
            </a:p>
          </p:txBody>
        </p:sp>
        <p:cxnSp>
          <p:nvCxnSpPr>
            <p:cNvPr id="82" name="Connettore 2 81"/>
            <p:cNvCxnSpPr>
              <a:stCxn id="78" idx="4"/>
              <a:endCxn id="81" idx="0"/>
            </p:cNvCxnSpPr>
            <p:nvPr/>
          </p:nvCxnSpPr>
          <p:spPr>
            <a:xfrm>
              <a:off x="3291878" y="4448607"/>
              <a:ext cx="548851" cy="47672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CasellaDiTesto 82"/>
            <p:cNvSpPr txBox="1"/>
            <p:nvPr/>
          </p:nvSpPr>
          <p:spPr>
            <a:xfrm>
              <a:off x="3669635" y="5296086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6</a:t>
              </a:r>
            </a:p>
          </p:txBody>
        </p:sp>
        <p:sp>
          <p:nvSpPr>
            <p:cNvPr id="84" name="CasellaDiTesto 83"/>
            <p:cNvSpPr txBox="1"/>
            <p:nvPr/>
          </p:nvSpPr>
          <p:spPr>
            <a:xfrm>
              <a:off x="2539830" y="5284710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5</a:t>
              </a:r>
            </a:p>
          </p:txBody>
        </p:sp>
        <p:cxnSp>
          <p:nvCxnSpPr>
            <p:cNvPr id="85" name="Connettore 2 84"/>
            <p:cNvCxnSpPr>
              <a:endCxn id="79" idx="2"/>
            </p:cNvCxnSpPr>
            <p:nvPr/>
          </p:nvCxnSpPr>
          <p:spPr>
            <a:xfrm flipV="1">
              <a:off x="2720328" y="5197477"/>
              <a:ext cx="0" cy="208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2 85"/>
            <p:cNvCxnSpPr>
              <a:endCxn id="81" idx="2"/>
            </p:cNvCxnSpPr>
            <p:nvPr/>
          </p:nvCxnSpPr>
          <p:spPr>
            <a:xfrm flipV="1">
              <a:off x="3840729" y="5220445"/>
              <a:ext cx="0" cy="208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2 86"/>
            <p:cNvCxnSpPr>
              <a:endCxn id="78" idx="7"/>
            </p:cNvCxnSpPr>
            <p:nvPr/>
          </p:nvCxnSpPr>
          <p:spPr>
            <a:xfrm flipH="1">
              <a:off x="3584880" y="3575680"/>
              <a:ext cx="260099" cy="3249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ttangolo 87"/>
            <p:cNvSpPr/>
            <p:nvPr/>
          </p:nvSpPr>
          <p:spPr>
            <a:xfrm>
              <a:off x="3721677" y="3298939"/>
              <a:ext cx="356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l-GR" b="1" dirty="0">
                  <a:latin typeface="Times new roman" charset="0"/>
                </a:rPr>
                <a:t>ζ</a:t>
              </a:r>
              <a:r>
                <a:rPr lang="it-IT" b="1" baseline="-25000" dirty="0">
                  <a:latin typeface="Times new roman" charset="0"/>
                </a:rPr>
                <a:t>3</a:t>
              </a:r>
              <a:endParaRPr lang="it-IT" b="1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89" name="Arco 144"/>
            <p:cNvSpPr>
              <a:spLocks/>
            </p:cNvSpPr>
            <p:nvPr/>
          </p:nvSpPr>
          <p:spPr bwMode="auto">
            <a:xfrm rot="8816544">
              <a:off x="1687939" y="1896350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Arco 144"/>
            <p:cNvSpPr>
              <a:spLocks/>
            </p:cNvSpPr>
            <p:nvPr/>
          </p:nvSpPr>
          <p:spPr bwMode="auto">
            <a:xfrm rot="8816544">
              <a:off x="606659" y="1921455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Arco 144"/>
            <p:cNvSpPr>
              <a:spLocks/>
            </p:cNvSpPr>
            <p:nvPr/>
          </p:nvSpPr>
          <p:spPr bwMode="auto">
            <a:xfrm rot="19472800">
              <a:off x="625753" y="6285330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107"/>
            <p:cNvSpPr>
              <a:spLocks noChangeArrowheads="1"/>
            </p:cNvSpPr>
            <p:nvPr/>
          </p:nvSpPr>
          <p:spPr bwMode="auto">
            <a:xfrm>
              <a:off x="584344" y="6464369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33</a:t>
              </a:r>
            </a:p>
          </p:txBody>
        </p:sp>
        <p:sp>
          <p:nvSpPr>
            <p:cNvPr id="93" name="Arco 144"/>
            <p:cNvSpPr>
              <a:spLocks/>
            </p:cNvSpPr>
            <p:nvPr/>
          </p:nvSpPr>
          <p:spPr bwMode="auto">
            <a:xfrm rot="19472800">
              <a:off x="1734962" y="6262136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107"/>
            <p:cNvSpPr>
              <a:spLocks noChangeArrowheads="1"/>
            </p:cNvSpPr>
            <p:nvPr/>
          </p:nvSpPr>
          <p:spPr bwMode="auto">
            <a:xfrm>
              <a:off x="1646400" y="6441175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44</a:t>
              </a:r>
            </a:p>
          </p:txBody>
        </p:sp>
        <p:sp>
          <p:nvSpPr>
            <p:cNvPr id="95" name="Arco 144"/>
            <p:cNvSpPr>
              <a:spLocks/>
            </p:cNvSpPr>
            <p:nvPr/>
          </p:nvSpPr>
          <p:spPr bwMode="auto">
            <a:xfrm rot="8816544">
              <a:off x="3775692" y="3261965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" name="Rectangle 107"/>
            <p:cNvSpPr>
              <a:spLocks noChangeArrowheads="1"/>
            </p:cNvSpPr>
            <p:nvPr/>
          </p:nvSpPr>
          <p:spPr bwMode="auto">
            <a:xfrm>
              <a:off x="3869927" y="3068960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33</a:t>
              </a:r>
            </a:p>
          </p:txBody>
        </p:sp>
        <p:sp>
          <p:nvSpPr>
            <p:cNvPr id="97" name="Arco 144"/>
            <p:cNvSpPr>
              <a:spLocks/>
            </p:cNvSpPr>
            <p:nvPr/>
          </p:nvSpPr>
          <p:spPr bwMode="auto">
            <a:xfrm rot="19472800">
              <a:off x="2606530" y="5514414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107"/>
            <p:cNvSpPr>
              <a:spLocks noChangeArrowheads="1"/>
            </p:cNvSpPr>
            <p:nvPr/>
          </p:nvSpPr>
          <p:spPr bwMode="auto">
            <a:xfrm>
              <a:off x="2565121" y="5693453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55</a:t>
              </a:r>
            </a:p>
          </p:txBody>
        </p:sp>
        <p:sp>
          <p:nvSpPr>
            <p:cNvPr id="99" name="Arco 144"/>
            <p:cNvSpPr>
              <a:spLocks/>
            </p:cNvSpPr>
            <p:nvPr/>
          </p:nvSpPr>
          <p:spPr bwMode="auto">
            <a:xfrm rot="19472800">
              <a:off x="3767320" y="5515761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" name="Rectangle 107"/>
            <p:cNvSpPr>
              <a:spLocks noChangeArrowheads="1"/>
            </p:cNvSpPr>
            <p:nvPr/>
          </p:nvSpPr>
          <p:spPr bwMode="auto">
            <a:xfrm>
              <a:off x="3725911" y="5694800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66</a:t>
              </a:r>
            </a:p>
          </p:txBody>
        </p:sp>
        <p:sp>
          <p:nvSpPr>
            <p:cNvPr id="101" name="Rettangolo 100"/>
            <p:cNvSpPr/>
            <p:nvPr/>
          </p:nvSpPr>
          <p:spPr>
            <a:xfrm>
              <a:off x="2171485" y="3625693"/>
              <a:ext cx="542878" cy="285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b="1" dirty="0">
                  <a:solidFill>
                    <a:schemeClr val="tx1"/>
                  </a:solidFill>
                  <a:latin typeface="Times new roman" charset="0"/>
                </a:rPr>
                <a:t>β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</a:rPr>
                <a:t>31</a:t>
              </a:r>
            </a:p>
          </p:txBody>
        </p:sp>
        <p:sp>
          <p:nvSpPr>
            <p:cNvPr id="102" name="Rettangolo 101"/>
            <p:cNvSpPr/>
            <p:nvPr/>
          </p:nvSpPr>
          <p:spPr>
            <a:xfrm>
              <a:off x="2109402" y="4283995"/>
              <a:ext cx="542878" cy="285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b="1" dirty="0">
                  <a:solidFill>
                    <a:schemeClr val="tx1"/>
                  </a:solidFill>
                  <a:latin typeface="Times new roman" charset="0"/>
                </a:rPr>
                <a:t>β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</a:rPr>
                <a:t>32</a:t>
              </a:r>
            </a:p>
          </p:txBody>
        </p:sp>
        <p:sp>
          <p:nvSpPr>
            <p:cNvPr id="103" name="Rectangle 107"/>
            <p:cNvSpPr>
              <a:spLocks noChangeArrowheads="1"/>
            </p:cNvSpPr>
            <p:nvPr/>
          </p:nvSpPr>
          <p:spPr bwMode="auto">
            <a:xfrm>
              <a:off x="693310" y="2698106"/>
              <a:ext cx="38484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altLang="it-IT" sz="1400" b="1" baseline="-25000" dirty="0">
                  <a:latin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104" name="Rectangle 107"/>
            <p:cNvSpPr>
              <a:spLocks noChangeArrowheads="1"/>
            </p:cNvSpPr>
            <p:nvPr/>
          </p:nvSpPr>
          <p:spPr bwMode="auto">
            <a:xfrm>
              <a:off x="1611293" y="2746183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2</a:t>
              </a:r>
              <a:r>
                <a:rPr lang="it-IT" altLang="it-IT" sz="1400" b="1" baseline="-25000" dirty="0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05" name="Rectangle 107"/>
            <p:cNvSpPr>
              <a:spLocks noChangeArrowheads="1"/>
            </p:cNvSpPr>
            <p:nvPr/>
          </p:nvSpPr>
          <p:spPr bwMode="auto">
            <a:xfrm>
              <a:off x="620822" y="5216467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32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06" name="Rectangle 107"/>
            <p:cNvSpPr>
              <a:spLocks noChangeArrowheads="1"/>
            </p:cNvSpPr>
            <p:nvPr/>
          </p:nvSpPr>
          <p:spPr bwMode="auto">
            <a:xfrm>
              <a:off x="1510915" y="5207353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42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2629489" y="4465962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53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08" name="Rectangle 107"/>
            <p:cNvSpPr>
              <a:spLocks noChangeArrowheads="1"/>
            </p:cNvSpPr>
            <p:nvPr/>
          </p:nvSpPr>
          <p:spPr bwMode="auto">
            <a:xfrm>
              <a:off x="3510519" y="4483361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63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30" name="Rectangle 107"/>
            <p:cNvSpPr>
              <a:spLocks noChangeArrowheads="1"/>
            </p:cNvSpPr>
            <p:nvPr/>
          </p:nvSpPr>
          <p:spPr bwMode="auto">
            <a:xfrm>
              <a:off x="1644383" y="4292775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22</a:t>
              </a:r>
            </a:p>
          </p:txBody>
        </p:sp>
        <p:sp>
          <p:nvSpPr>
            <p:cNvPr id="131" name="Rectangle 107"/>
            <p:cNvSpPr>
              <a:spLocks noChangeArrowheads="1"/>
            </p:cNvSpPr>
            <p:nvPr/>
          </p:nvSpPr>
          <p:spPr bwMode="auto">
            <a:xfrm>
              <a:off x="1676305" y="3683439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132" name="Rectangle 107"/>
            <p:cNvSpPr>
              <a:spLocks noChangeArrowheads="1"/>
            </p:cNvSpPr>
            <p:nvPr/>
          </p:nvSpPr>
          <p:spPr bwMode="auto">
            <a:xfrm>
              <a:off x="323528" y="3911445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12</a:t>
              </a:r>
            </a:p>
          </p:txBody>
        </p:sp>
      </p:grpSp>
      <p:grpSp>
        <p:nvGrpSpPr>
          <p:cNvPr id="133" name="Gruppo 132"/>
          <p:cNvGrpSpPr/>
          <p:nvPr/>
        </p:nvGrpSpPr>
        <p:grpSpPr>
          <a:xfrm>
            <a:off x="4969055" y="1894985"/>
            <a:ext cx="3923425" cy="4846383"/>
            <a:chOff x="323528" y="1894985"/>
            <a:chExt cx="3923425" cy="4846383"/>
          </a:xfrm>
        </p:grpSpPr>
        <p:sp>
          <p:nvSpPr>
            <p:cNvPr id="134" name="Arc 51"/>
            <p:cNvSpPr>
              <a:spLocks/>
            </p:cNvSpPr>
            <p:nvPr/>
          </p:nvSpPr>
          <p:spPr bwMode="auto">
            <a:xfrm>
              <a:off x="620704" y="3186604"/>
              <a:ext cx="674687" cy="1884363"/>
            </a:xfrm>
            <a:custGeom>
              <a:avLst/>
              <a:gdLst>
                <a:gd name="T0" fmla="*/ 201 w 21600"/>
                <a:gd name="T1" fmla="*/ 1187 h 36622"/>
                <a:gd name="T2" fmla="*/ 198 w 21600"/>
                <a:gd name="T3" fmla="*/ 0 h 36622"/>
                <a:gd name="T4" fmla="*/ 425 w 21600"/>
                <a:gd name="T5" fmla="*/ 592 h 36622"/>
                <a:gd name="T6" fmla="*/ 0 60000 65536"/>
                <a:gd name="T7" fmla="*/ 0 60000 65536"/>
                <a:gd name="T8" fmla="*/ 0 60000 65536"/>
                <a:gd name="T9" fmla="*/ 0 w 21600"/>
                <a:gd name="T10" fmla="*/ 0 h 36622"/>
                <a:gd name="T11" fmla="*/ 21600 w 21600"/>
                <a:gd name="T12" fmla="*/ 36622 h 366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6622" fill="none" extrusionOk="0">
                  <a:moveTo>
                    <a:pt x="10202" y="36622"/>
                  </a:moveTo>
                  <a:cubicBezTo>
                    <a:pt x="3858" y="32681"/>
                    <a:pt x="0" y="25742"/>
                    <a:pt x="0" y="18274"/>
                  </a:cubicBezTo>
                  <a:cubicBezTo>
                    <a:pt x="-1" y="10854"/>
                    <a:pt x="3807" y="3954"/>
                    <a:pt x="10084" y="-1"/>
                  </a:cubicBezTo>
                </a:path>
                <a:path w="21600" h="36622" stroke="0" extrusionOk="0">
                  <a:moveTo>
                    <a:pt x="10202" y="36622"/>
                  </a:moveTo>
                  <a:cubicBezTo>
                    <a:pt x="3858" y="32681"/>
                    <a:pt x="0" y="25742"/>
                    <a:pt x="0" y="18274"/>
                  </a:cubicBezTo>
                  <a:cubicBezTo>
                    <a:pt x="-1" y="10854"/>
                    <a:pt x="3807" y="3954"/>
                    <a:pt x="10084" y="-1"/>
                  </a:cubicBezTo>
                  <a:lnTo>
                    <a:pt x="21600" y="18274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it-IT" altLang="it-IT" sz="1800"/>
            </a:p>
          </p:txBody>
        </p:sp>
        <p:sp>
          <p:nvSpPr>
            <p:cNvPr id="135" name="Ovale 134"/>
            <p:cNvSpPr/>
            <p:nvPr/>
          </p:nvSpPr>
          <p:spPr>
            <a:xfrm>
              <a:off x="896104" y="3047113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136" name="Arco 144"/>
            <p:cNvSpPr>
              <a:spLocks/>
            </p:cNvSpPr>
            <p:nvPr/>
          </p:nvSpPr>
          <p:spPr bwMode="auto">
            <a:xfrm rot="17479638">
              <a:off x="1401558" y="3556761"/>
              <a:ext cx="355946" cy="340505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Ovale 136"/>
            <p:cNvSpPr/>
            <p:nvPr/>
          </p:nvSpPr>
          <p:spPr>
            <a:xfrm>
              <a:off x="893134" y="4565308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sp>
          <p:nvSpPr>
            <p:cNvPr id="138" name="Arco 144"/>
            <p:cNvSpPr>
              <a:spLocks/>
            </p:cNvSpPr>
            <p:nvPr/>
          </p:nvSpPr>
          <p:spPr bwMode="auto">
            <a:xfrm rot="10618822">
              <a:off x="1430886" y="4425503"/>
              <a:ext cx="355946" cy="340505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ttangolo 138"/>
            <p:cNvSpPr/>
            <p:nvPr/>
          </p:nvSpPr>
          <p:spPr>
            <a:xfrm>
              <a:off x="484927" y="2337715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</a:p>
          </p:txBody>
        </p:sp>
        <p:cxnSp>
          <p:nvCxnSpPr>
            <p:cNvPr id="140" name="Connettore 2 139"/>
            <p:cNvCxnSpPr>
              <a:stCxn id="135" idx="0"/>
              <a:endCxn id="139" idx="2"/>
            </p:cNvCxnSpPr>
            <p:nvPr/>
          </p:nvCxnSpPr>
          <p:spPr>
            <a:xfrm flipH="1" flipV="1">
              <a:off x="721487" y="2632831"/>
              <a:ext cx="588986" cy="41428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Rettangolo 140"/>
            <p:cNvSpPr/>
            <p:nvPr/>
          </p:nvSpPr>
          <p:spPr>
            <a:xfrm>
              <a:off x="1608182" y="2340096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</a:p>
          </p:txBody>
        </p:sp>
        <p:cxnSp>
          <p:nvCxnSpPr>
            <p:cNvPr id="142" name="Connettore 2 141"/>
            <p:cNvCxnSpPr>
              <a:stCxn id="135" idx="0"/>
              <a:endCxn id="141" idx="2"/>
            </p:cNvCxnSpPr>
            <p:nvPr/>
          </p:nvCxnSpPr>
          <p:spPr>
            <a:xfrm flipV="1">
              <a:off x="1310473" y="2635212"/>
              <a:ext cx="534269" cy="4119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Rettangolo 142"/>
            <p:cNvSpPr/>
            <p:nvPr/>
          </p:nvSpPr>
          <p:spPr>
            <a:xfrm>
              <a:off x="494272" y="5650083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3</a:t>
              </a:r>
            </a:p>
          </p:txBody>
        </p:sp>
        <p:cxnSp>
          <p:nvCxnSpPr>
            <p:cNvPr id="144" name="Connettore 2 143"/>
            <p:cNvCxnSpPr>
              <a:stCxn id="137" idx="4"/>
              <a:endCxn id="143" idx="0"/>
            </p:cNvCxnSpPr>
            <p:nvPr/>
          </p:nvCxnSpPr>
          <p:spPr>
            <a:xfrm flipH="1">
              <a:off x="730832" y="5207353"/>
              <a:ext cx="576671" cy="44273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ttangolo 144"/>
            <p:cNvSpPr/>
            <p:nvPr/>
          </p:nvSpPr>
          <p:spPr>
            <a:xfrm>
              <a:off x="1614673" y="5673051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4</a:t>
              </a:r>
            </a:p>
          </p:txBody>
        </p:sp>
        <p:cxnSp>
          <p:nvCxnSpPr>
            <p:cNvPr id="146" name="Connettore 2 145"/>
            <p:cNvCxnSpPr>
              <a:stCxn id="137" idx="4"/>
              <a:endCxn id="145" idx="0"/>
            </p:cNvCxnSpPr>
            <p:nvPr/>
          </p:nvCxnSpPr>
          <p:spPr>
            <a:xfrm>
              <a:off x="1307503" y="5207353"/>
              <a:ext cx="543730" cy="4656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2 146"/>
            <p:cNvCxnSpPr>
              <a:stCxn id="135" idx="6"/>
              <a:endCxn id="157" idx="2"/>
            </p:cNvCxnSpPr>
            <p:nvPr/>
          </p:nvCxnSpPr>
          <p:spPr>
            <a:xfrm>
              <a:off x="1724841" y="3368136"/>
              <a:ext cx="1152668" cy="75944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CasellaDiTesto 147"/>
            <p:cNvSpPr txBox="1"/>
            <p:nvPr/>
          </p:nvSpPr>
          <p:spPr>
            <a:xfrm>
              <a:off x="1658008" y="1894985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cxnSp>
          <p:nvCxnSpPr>
            <p:cNvPr id="149" name="Connettore 2 148"/>
            <p:cNvCxnSpPr>
              <a:endCxn id="141" idx="0"/>
            </p:cNvCxnSpPr>
            <p:nvPr/>
          </p:nvCxnSpPr>
          <p:spPr>
            <a:xfrm flipH="1">
              <a:off x="1844742" y="2183017"/>
              <a:ext cx="6491" cy="15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CasellaDiTesto 149"/>
            <p:cNvSpPr txBox="1"/>
            <p:nvPr/>
          </p:nvSpPr>
          <p:spPr>
            <a:xfrm>
              <a:off x="565324" y="1894985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cxnSp>
          <p:nvCxnSpPr>
            <p:cNvPr id="151" name="Connettore 2 150"/>
            <p:cNvCxnSpPr/>
            <p:nvPr/>
          </p:nvCxnSpPr>
          <p:spPr>
            <a:xfrm flipH="1">
              <a:off x="752058" y="2197290"/>
              <a:ext cx="6491" cy="15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CasellaDiTesto 151"/>
            <p:cNvSpPr txBox="1"/>
            <p:nvPr/>
          </p:nvSpPr>
          <p:spPr>
            <a:xfrm>
              <a:off x="1645444" y="6062157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4</a:t>
              </a:r>
            </a:p>
          </p:txBody>
        </p:sp>
        <p:sp>
          <p:nvSpPr>
            <p:cNvPr id="153" name="CasellaDiTesto 152"/>
            <p:cNvSpPr txBox="1"/>
            <p:nvPr/>
          </p:nvSpPr>
          <p:spPr>
            <a:xfrm>
              <a:off x="552760" y="6062157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cxnSp>
          <p:nvCxnSpPr>
            <p:cNvPr id="154" name="Connettore 2 153"/>
            <p:cNvCxnSpPr>
              <a:endCxn id="143" idx="2"/>
            </p:cNvCxnSpPr>
            <p:nvPr/>
          </p:nvCxnSpPr>
          <p:spPr>
            <a:xfrm flipH="1" flipV="1">
              <a:off x="730832" y="5945199"/>
              <a:ext cx="14990" cy="2389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2 154"/>
            <p:cNvCxnSpPr/>
            <p:nvPr/>
          </p:nvCxnSpPr>
          <p:spPr>
            <a:xfrm flipH="1" flipV="1">
              <a:off x="1840492" y="5985800"/>
              <a:ext cx="14990" cy="2389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2 155"/>
            <p:cNvCxnSpPr>
              <a:stCxn id="137" idx="6"/>
              <a:endCxn id="157" idx="2"/>
            </p:cNvCxnSpPr>
            <p:nvPr/>
          </p:nvCxnSpPr>
          <p:spPr>
            <a:xfrm flipV="1">
              <a:off x="1721871" y="4127585"/>
              <a:ext cx="1155638" cy="7587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Ovale 156"/>
            <p:cNvSpPr/>
            <p:nvPr/>
          </p:nvSpPr>
          <p:spPr>
            <a:xfrm>
              <a:off x="2877509" y="3806562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000" b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η</a:t>
              </a:r>
              <a:r>
                <a:rPr lang="it-IT" sz="2000" b="1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sp>
          <p:nvSpPr>
            <p:cNvPr id="158" name="Rettangolo 157"/>
            <p:cNvSpPr/>
            <p:nvPr/>
          </p:nvSpPr>
          <p:spPr>
            <a:xfrm>
              <a:off x="2483768" y="4902361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5</a:t>
              </a:r>
            </a:p>
          </p:txBody>
        </p:sp>
        <p:cxnSp>
          <p:nvCxnSpPr>
            <p:cNvPr id="159" name="Connettore 2 158"/>
            <p:cNvCxnSpPr>
              <a:stCxn id="157" idx="4"/>
              <a:endCxn id="158" idx="0"/>
            </p:cNvCxnSpPr>
            <p:nvPr/>
          </p:nvCxnSpPr>
          <p:spPr>
            <a:xfrm flipH="1">
              <a:off x="2720328" y="4448607"/>
              <a:ext cx="571550" cy="4537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Rettangolo 159"/>
            <p:cNvSpPr/>
            <p:nvPr/>
          </p:nvSpPr>
          <p:spPr>
            <a:xfrm>
              <a:off x="3604169" y="4925329"/>
              <a:ext cx="473120" cy="2951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6</a:t>
              </a:r>
            </a:p>
          </p:txBody>
        </p:sp>
        <p:cxnSp>
          <p:nvCxnSpPr>
            <p:cNvPr id="161" name="Connettore 2 160"/>
            <p:cNvCxnSpPr>
              <a:stCxn id="157" idx="4"/>
              <a:endCxn id="160" idx="0"/>
            </p:cNvCxnSpPr>
            <p:nvPr/>
          </p:nvCxnSpPr>
          <p:spPr>
            <a:xfrm>
              <a:off x="3291878" y="4448607"/>
              <a:ext cx="548851" cy="47672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CasellaDiTesto 161"/>
            <p:cNvSpPr txBox="1"/>
            <p:nvPr/>
          </p:nvSpPr>
          <p:spPr>
            <a:xfrm>
              <a:off x="3669635" y="5296086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6</a:t>
              </a:r>
            </a:p>
          </p:txBody>
        </p:sp>
        <p:sp>
          <p:nvSpPr>
            <p:cNvPr id="163" name="CasellaDiTesto 162"/>
            <p:cNvSpPr txBox="1"/>
            <p:nvPr/>
          </p:nvSpPr>
          <p:spPr>
            <a:xfrm>
              <a:off x="2539830" y="5284710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dirty="0">
                  <a:latin typeface="Times New Roman" pitchFamily="18" charset="0"/>
                  <a:cs typeface="Times New Roman" pitchFamily="18" charset="0"/>
                </a:rPr>
                <a:t>ε</a:t>
              </a:r>
              <a:r>
                <a:rPr lang="it-IT" b="1" baseline="-25000" dirty="0">
                  <a:latin typeface="Times New Roman" pitchFamily="18" charset="0"/>
                  <a:cs typeface="Times New Roman" pitchFamily="18" charset="0"/>
                </a:rPr>
                <a:t>5</a:t>
              </a:r>
            </a:p>
          </p:txBody>
        </p:sp>
        <p:cxnSp>
          <p:nvCxnSpPr>
            <p:cNvPr id="164" name="Connettore 2 163"/>
            <p:cNvCxnSpPr>
              <a:endCxn id="158" idx="2"/>
            </p:cNvCxnSpPr>
            <p:nvPr/>
          </p:nvCxnSpPr>
          <p:spPr>
            <a:xfrm flipV="1">
              <a:off x="2720328" y="5197477"/>
              <a:ext cx="0" cy="208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2 164"/>
            <p:cNvCxnSpPr>
              <a:endCxn id="160" idx="2"/>
            </p:cNvCxnSpPr>
            <p:nvPr/>
          </p:nvCxnSpPr>
          <p:spPr>
            <a:xfrm flipV="1">
              <a:off x="3840729" y="5220445"/>
              <a:ext cx="0" cy="208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2 165"/>
            <p:cNvCxnSpPr>
              <a:endCxn id="157" idx="7"/>
            </p:cNvCxnSpPr>
            <p:nvPr/>
          </p:nvCxnSpPr>
          <p:spPr>
            <a:xfrm flipH="1">
              <a:off x="3584880" y="3575680"/>
              <a:ext cx="260099" cy="3249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ttangolo 166"/>
            <p:cNvSpPr/>
            <p:nvPr/>
          </p:nvSpPr>
          <p:spPr>
            <a:xfrm>
              <a:off x="3721677" y="3298939"/>
              <a:ext cx="3561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l-GR" b="1" dirty="0">
                  <a:latin typeface="Times new roman" charset="0"/>
                </a:rPr>
                <a:t>ζ</a:t>
              </a:r>
              <a:r>
                <a:rPr lang="it-IT" b="1" baseline="-25000" dirty="0">
                  <a:latin typeface="Times new roman" charset="0"/>
                </a:rPr>
                <a:t>3</a:t>
              </a:r>
              <a:endParaRPr lang="it-IT" b="1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68" name="Arco 144"/>
            <p:cNvSpPr>
              <a:spLocks/>
            </p:cNvSpPr>
            <p:nvPr/>
          </p:nvSpPr>
          <p:spPr bwMode="auto">
            <a:xfrm rot="8816544">
              <a:off x="1687939" y="1896350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9" name="Arco 144"/>
            <p:cNvSpPr>
              <a:spLocks/>
            </p:cNvSpPr>
            <p:nvPr/>
          </p:nvSpPr>
          <p:spPr bwMode="auto">
            <a:xfrm rot="8816544">
              <a:off x="606659" y="1921455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Arco 144"/>
            <p:cNvSpPr>
              <a:spLocks/>
            </p:cNvSpPr>
            <p:nvPr/>
          </p:nvSpPr>
          <p:spPr bwMode="auto">
            <a:xfrm rot="19472800">
              <a:off x="625753" y="6285330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1" name="Rectangle 107"/>
            <p:cNvSpPr>
              <a:spLocks noChangeArrowheads="1"/>
            </p:cNvSpPr>
            <p:nvPr/>
          </p:nvSpPr>
          <p:spPr bwMode="auto">
            <a:xfrm>
              <a:off x="584344" y="6464369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33</a:t>
              </a:r>
            </a:p>
          </p:txBody>
        </p:sp>
        <p:sp>
          <p:nvSpPr>
            <p:cNvPr id="172" name="Arco 144"/>
            <p:cNvSpPr>
              <a:spLocks/>
            </p:cNvSpPr>
            <p:nvPr/>
          </p:nvSpPr>
          <p:spPr bwMode="auto">
            <a:xfrm rot="19472800">
              <a:off x="1734962" y="6262136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3" name="Rectangle 107"/>
            <p:cNvSpPr>
              <a:spLocks noChangeArrowheads="1"/>
            </p:cNvSpPr>
            <p:nvPr/>
          </p:nvSpPr>
          <p:spPr bwMode="auto">
            <a:xfrm>
              <a:off x="1646400" y="6441175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44</a:t>
              </a:r>
            </a:p>
          </p:txBody>
        </p:sp>
        <p:sp>
          <p:nvSpPr>
            <p:cNvPr id="174" name="Arco 144"/>
            <p:cNvSpPr>
              <a:spLocks/>
            </p:cNvSpPr>
            <p:nvPr/>
          </p:nvSpPr>
          <p:spPr bwMode="auto">
            <a:xfrm rot="8816544">
              <a:off x="3775692" y="3261965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107"/>
            <p:cNvSpPr>
              <a:spLocks noChangeArrowheads="1"/>
            </p:cNvSpPr>
            <p:nvPr/>
          </p:nvSpPr>
          <p:spPr bwMode="auto">
            <a:xfrm>
              <a:off x="3869927" y="3068960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33</a:t>
              </a:r>
            </a:p>
          </p:txBody>
        </p:sp>
        <p:sp>
          <p:nvSpPr>
            <p:cNvPr id="176" name="Arco 144"/>
            <p:cNvSpPr>
              <a:spLocks/>
            </p:cNvSpPr>
            <p:nvPr/>
          </p:nvSpPr>
          <p:spPr bwMode="auto">
            <a:xfrm rot="19472800">
              <a:off x="2606530" y="5514414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107"/>
            <p:cNvSpPr>
              <a:spLocks noChangeArrowheads="1"/>
            </p:cNvSpPr>
            <p:nvPr/>
          </p:nvSpPr>
          <p:spPr bwMode="auto">
            <a:xfrm>
              <a:off x="2565121" y="5693453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55</a:t>
              </a:r>
            </a:p>
          </p:txBody>
        </p:sp>
        <p:sp>
          <p:nvSpPr>
            <p:cNvPr id="178" name="Arco 144"/>
            <p:cNvSpPr>
              <a:spLocks/>
            </p:cNvSpPr>
            <p:nvPr/>
          </p:nvSpPr>
          <p:spPr bwMode="auto">
            <a:xfrm rot="19472800">
              <a:off x="3767320" y="5515761"/>
              <a:ext cx="230069" cy="216321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stealth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107"/>
            <p:cNvSpPr>
              <a:spLocks noChangeArrowheads="1"/>
            </p:cNvSpPr>
            <p:nvPr/>
          </p:nvSpPr>
          <p:spPr bwMode="auto">
            <a:xfrm>
              <a:off x="3725911" y="5694800"/>
              <a:ext cx="35137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it-IT" altLang="it-IT" sz="1200" b="1" dirty="0">
                  <a:latin typeface="Symbol" panose="05050102010706020507" pitchFamily="18" charset="2"/>
                  <a:cs typeface="Times New Roman" panose="02020603050405020304" pitchFamily="18" charset="0"/>
                </a:rPr>
                <a:t>q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66</a:t>
              </a:r>
            </a:p>
          </p:txBody>
        </p:sp>
        <p:sp>
          <p:nvSpPr>
            <p:cNvPr id="180" name="Rettangolo 179"/>
            <p:cNvSpPr/>
            <p:nvPr/>
          </p:nvSpPr>
          <p:spPr>
            <a:xfrm>
              <a:off x="2171485" y="3625693"/>
              <a:ext cx="542878" cy="285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b="1" dirty="0">
                  <a:solidFill>
                    <a:schemeClr val="tx1"/>
                  </a:solidFill>
                  <a:latin typeface="Times new roman" charset="0"/>
                </a:rPr>
                <a:t>β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</a:rPr>
                <a:t>31</a:t>
              </a:r>
            </a:p>
          </p:txBody>
        </p:sp>
        <p:sp>
          <p:nvSpPr>
            <p:cNvPr id="181" name="Rettangolo 180"/>
            <p:cNvSpPr/>
            <p:nvPr/>
          </p:nvSpPr>
          <p:spPr>
            <a:xfrm>
              <a:off x="2109402" y="4283995"/>
              <a:ext cx="542878" cy="285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b="1" dirty="0">
                  <a:solidFill>
                    <a:schemeClr val="tx1"/>
                  </a:solidFill>
                  <a:latin typeface="Times new roman" charset="0"/>
                </a:rPr>
                <a:t>β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</a:rPr>
                <a:t>32</a:t>
              </a:r>
            </a:p>
          </p:txBody>
        </p:sp>
        <p:sp>
          <p:nvSpPr>
            <p:cNvPr id="182" name="Rectangle 107"/>
            <p:cNvSpPr>
              <a:spLocks noChangeArrowheads="1"/>
            </p:cNvSpPr>
            <p:nvPr/>
          </p:nvSpPr>
          <p:spPr bwMode="auto">
            <a:xfrm>
              <a:off x="693310" y="2698106"/>
              <a:ext cx="38484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altLang="it-IT" sz="1400" b="1" baseline="-25000" dirty="0">
                  <a:latin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183" name="Rectangle 107"/>
            <p:cNvSpPr>
              <a:spLocks noChangeArrowheads="1"/>
            </p:cNvSpPr>
            <p:nvPr/>
          </p:nvSpPr>
          <p:spPr bwMode="auto">
            <a:xfrm>
              <a:off x="1611293" y="2746183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2</a:t>
              </a:r>
              <a:r>
                <a:rPr lang="it-IT" altLang="it-IT" sz="1400" b="1" baseline="-25000" dirty="0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84" name="Rectangle 107"/>
            <p:cNvSpPr>
              <a:spLocks noChangeArrowheads="1"/>
            </p:cNvSpPr>
            <p:nvPr/>
          </p:nvSpPr>
          <p:spPr bwMode="auto">
            <a:xfrm>
              <a:off x="620822" y="5216467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32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85" name="Rectangle 107"/>
            <p:cNvSpPr>
              <a:spLocks noChangeArrowheads="1"/>
            </p:cNvSpPr>
            <p:nvPr/>
          </p:nvSpPr>
          <p:spPr bwMode="auto">
            <a:xfrm>
              <a:off x="1510915" y="5207353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42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86" name="Rectangle 107"/>
            <p:cNvSpPr>
              <a:spLocks noChangeArrowheads="1"/>
            </p:cNvSpPr>
            <p:nvPr/>
          </p:nvSpPr>
          <p:spPr bwMode="auto">
            <a:xfrm>
              <a:off x="2629489" y="4465962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53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87" name="Rectangle 107"/>
            <p:cNvSpPr>
              <a:spLocks noChangeArrowheads="1"/>
            </p:cNvSpPr>
            <p:nvPr/>
          </p:nvSpPr>
          <p:spPr bwMode="auto">
            <a:xfrm>
              <a:off x="3510519" y="4483361"/>
              <a:ext cx="3914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400" b="1" dirty="0">
                  <a:latin typeface="Times new roman" charset="0"/>
                </a:rPr>
                <a:t>λ</a:t>
              </a:r>
              <a:r>
                <a:rPr lang="it-IT" sz="1400" b="1" baseline="-25000" dirty="0">
                  <a:latin typeface="Times New Roman" panose="02020603050405020304" pitchFamily="18" charset="0"/>
                </a:rPr>
                <a:t>63</a:t>
              </a:r>
              <a:endParaRPr lang="it-IT" altLang="it-IT" sz="1400" b="1" baseline="-25000" dirty="0">
                <a:latin typeface="Times New Roman" panose="02020603050405020304" pitchFamily="18" charset="0"/>
              </a:endParaRPr>
            </a:p>
          </p:txBody>
        </p:sp>
        <p:sp>
          <p:nvSpPr>
            <p:cNvPr id="188" name="Rectangle 107"/>
            <p:cNvSpPr>
              <a:spLocks noChangeArrowheads="1"/>
            </p:cNvSpPr>
            <p:nvPr/>
          </p:nvSpPr>
          <p:spPr bwMode="auto">
            <a:xfrm>
              <a:off x="1644383" y="4292775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22</a:t>
              </a:r>
            </a:p>
          </p:txBody>
        </p:sp>
        <p:sp>
          <p:nvSpPr>
            <p:cNvPr id="189" name="Rectangle 107"/>
            <p:cNvSpPr>
              <a:spLocks noChangeArrowheads="1"/>
            </p:cNvSpPr>
            <p:nvPr/>
          </p:nvSpPr>
          <p:spPr bwMode="auto">
            <a:xfrm>
              <a:off x="1676305" y="3683439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11</a:t>
              </a:r>
            </a:p>
          </p:txBody>
        </p:sp>
        <p:sp>
          <p:nvSpPr>
            <p:cNvPr id="190" name="Rectangle 107"/>
            <p:cNvSpPr>
              <a:spLocks noChangeArrowheads="1"/>
            </p:cNvSpPr>
            <p:nvPr/>
          </p:nvSpPr>
          <p:spPr bwMode="auto">
            <a:xfrm>
              <a:off x="323528" y="3911445"/>
              <a:ext cx="37702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l-GR" sz="1200" b="1" dirty="0">
                  <a:latin typeface="Times new roman" charset="0"/>
                </a:rPr>
                <a:t>ψ</a:t>
              </a:r>
              <a:r>
                <a:rPr lang="it-IT" altLang="it-IT" sz="1000" b="1" baseline="-25000" dirty="0">
                  <a:latin typeface="Times New Roman" panose="02020603050405020304" pitchFamily="18" charset="0"/>
                </a:rPr>
                <a:t>12</a:t>
              </a:r>
            </a:p>
          </p:txBody>
        </p:sp>
      </p:grpSp>
      <p:cxnSp>
        <p:nvCxnSpPr>
          <p:cNvPr id="9" name="Connettore diritto 8"/>
          <p:cNvCxnSpPr/>
          <p:nvPr/>
        </p:nvCxnSpPr>
        <p:spPr>
          <a:xfrm>
            <a:off x="4572000" y="1894985"/>
            <a:ext cx="35719" cy="4846383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/>
          <p:cNvSpPr txBox="1"/>
          <p:nvPr/>
        </p:nvSpPr>
        <p:spPr>
          <a:xfrm>
            <a:off x="3850582" y="1884470"/>
            <a:ext cx="577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G1</a:t>
            </a:r>
          </a:p>
        </p:txBody>
      </p:sp>
      <p:sp>
        <p:nvSpPr>
          <p:cNvPr id="191" name="CasellaDiTesto 190"/>
          <p:cNvSpPr txBox="1"/>
          <p:nvPr/>
        </p:nvSpPr>
        <p:spPr>
          <a:xfrm>
            <a:off x="4642670" y="1887215"/>
            <a:ext cx="577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G2</a:t>
            </a:r>
          </a:p>
        </p:txBody>
      </p:sp>
      <p:pic>
        <p:nvPicPr>
          <p:cNvPr id="125" name="Immagine 124">
            <a:extLst>
              <a:ext uri="{FF2B5EF4-FFF2-40B4-BE49-F238E27FC236}">
                <a16:creationId xmlns:a16="http://schemas.microsoft.com/office/drawing/2014/main" id="{07AF722E-23AD-4F04-A448-09F52C77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6" name="CasellaDiTesto 125">
            <a:extLst>
              <a:ext uri="{FF2B5EF4-FFF2-40B4-BE49-F238E27FC236}">
                <a16:creationId xmlns:a16="http://schemas.microsoft.com/office/drawing/2014/main" id="{A85A70CA-9A34-49DF-99A4-04DB85005A3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22492731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Autoregressive Cross-Lagged Panel Model</a:t>
            </a:r>
          </a:p>
        </p:txBody>
      </p:sp>
      <p:sp>
        <p:nvSpPr>
          <p:cNvPr id="126" name="Arco 125"/>
          <p:cNvSpPr/>
          <p:nvPr/>
        </p:nvSpPr>
        <p:spPr bwMode="auto">
          <a:xfrm rot="5400000" flipV="1">
            <a:off x="-607247" y="3590149"/>
            <a:ext cx="3214688" cy="714375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127" name="Ovale 126"/>
          <p:cNvSpPr/>
          <p:nvPr/>
        </p:nvSpPr>
        <p:spPr bwMode="auto">
          <a:xfrm>
            <a:off x="1000096" y="3554432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2_T1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8" name="Ovale 127"/>
          <p:cNvSpPr/>
          <p:nvPr/>
        </p:nvSpPr>
        <p:spPr bwMode="auto">
          <a:xfrm>
            <a:off x="1000096" y="5126056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3_T1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9" name="Connettore 2 128"/>
          <p:cNvCxnSpPr>
            <a:stCxn id="127" idx="6"/>
            <a:endCxn id="193" idx="2"/>
          </p:cNvCxnSpPr>
          <p:nvPr/>
        </p:nvCxnSpPr>
        <p:spPr bwMode="auto">
          <a:xfrm>
            <a:off x="2357409" y="3983057"/>
            <a:ext cx="1500187" cy="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ttore 2 191"/>
          <p:cNvCxnSpPr>
            <a:stCxn id="128" idx="6"/>
            <a:endCxn id="194" idx="2"/>
          </p:cNvCxnSpPr>
          <p:nvPr/>
        </p:nvCxnSpPr>
        <p:spPr bwMode="auto">
          <a:xfrm>
            <a:off x="2357409" y="5554681"/>
            <a:ext cx="1500187" cy="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Ovale 192"/>
          <p:cNvSpPr/>
          <p:nvPr/>
        </p:nvSpPr>
        <p:spPr bwMode="auto">
          <a:xfrm>
            <a:off x="3857596" y="3554432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2_T2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4" name="Ovale 193"/>
          <p:cNvSpPr/>
          <p:nvPr/>
        </p:nvSpPr>
        <p:spPr bwMode="auto">
          <a:xfrm>
            <a:off x="3857596" y="5126056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3_T2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95" name="Connettore 2 194"/>
          <p:cNvCxnSpPr>
            <a:stCxn id="193" idx="6"/>
            <a:endCxn id="197" idx="2"/>
          </p:cNvCxnSpPr>
          <p:nvPr/>
        </p:nvCxnSpPr>
        <p:spPr bwMode="auto">
          <a:xfrm>
            <a:off x="5214909" y="3983057"/>
            <a:ext cx="1500187" cy="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nettore 2 195"/>
          <p:cNvCxnSpPr>
            <a:stCxn id="194" idx="6"/>
            <a:endCxn id="198" idx="2"/>
          </p:cNvCxnSpPr>
          <p:nvPr/>
        </p:nvCxnSpPr>
        <p:spPr bwMode="auto">
          <a:xfrm>
            <a:off x="5214909" y="5554681"/>
            <a:ext cx="1500187" cy="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Ovale 196"/>
          <p:cNvSpPr/>
          <p:nvPr/>
        </p:nvSpPr>
        <p:spPr bwMode="auto">
          <a:xfrm>
            <a:off x="6715096" y="3554432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2_T3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8" name="Ovale 197"/>
          <p:cNvSpPr/>
          <p:nvPr/>
        </p:nvSpPr>
        <p:spPr bwMode="auto">
          <a:xfrm>
            <a:off x="6715096" y="5126056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3_T3</a:t>
            </a:r>
            <a:endParaRPr lang="it-IT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99" name="Connettore 2 198"/>
          <p:cNvCxnSpPr>
            <a:stCxn id="193" idx="6"/>
            <a:endCxn id="198" idx="2"/>
          </p:cNvCxnSpPr>
          <p:nvPr/>
        </p:nvCxnSpPr>
        <p:spPr bwMode="auto">
          <a:xfrm>
            <a:off x="5214909" y="3983057"/>
            <a:ext cx="1500187" cy="15716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ttore 2 199"/>
          <p:cNvCxnSpPr>
            <a:stCxn id="202" idx="6"/>
            <a:endCxn id="203" idx="2"/>
          </p:cNvCxnSpPr>
          <p:nvPr/>
        </p:nvCxnSpPr>
        <p:spPr bwMode="auto">
          <a:xfrm flipV="1">
            <a:off x="5214909" y="2411432"/>
            <a:ext cx="15001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Ovale 200"/>
          <p:cNvSpPr/>
          <p:nvPr/>
        </p:nvSpPr>
        <p:spPr bwMode="auto">
          <a:xfrm>
            <a:off x="1000096" y="1982807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r>
              <a:rPr lang="el-GR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1_T1</a:t>
            </a:r>
            <a:endParaRPr lang="it-IT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2" name="Ovale 201"/>
          <p:cNvSpPr/>
          <p:nvPr/>
        </p:nvSpPr>
        <p:spPr bwMode="auto">
          <a:xfrm>
            <a:off x="3857596" y="1982807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r>
              <a:rPr lang="el-GR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1_T2</a:t>
            </a:r>
          </a:p>
        </p:txBody>
      </p:sp>
      <p:sp>
        <p:nvSpPr>
          <p:cNvPr id="203" name="Ovale 202"/>
          <p:cNvSpPr/>
          <p:nvPr/>
        </p:nvSpPr>
        <p:spPr bwMode="auto">
          <a:xfrm>
            <a:off x="6715096" y="1982807"/>
            <a:ext cx="1357313" cy="8572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l-GR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it-IT" sz="2000" baseline="-25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1_T3</a:t>
            </a:r>
          </a:p>
        </p:txBody>
      </p:sp>
      <p:cxnSp>
        <p:nvCxnSpPr>
          <p:cNvPr id="204" name="Connettore 2 203"/>
          <p:cNvCxnSpPr>
            <a:stCxn id="201" idx="6"/>
            <a:endCxn id="193" idx="2"/>
          </p:cNvCxnSpPr>
          <p:nvPr/>
        </p:nvCxnSpPr>
        <p:spPr bwMode="auto">
          <a:xfrm>
            <a:off x="2357409" y="2411432"/>
            <a:ext cx="1500187" cy="15716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ttore 2 204"/>
          <p:cNvCxnSpPr>
            <a:stCxn id="250" idx="2"/>
            <a:endCxn id="202" idx="5"/>
          </p:cNvCxnSpPr>
          <p:nvPr/>
        </p:nvCxnSpPr>
        <p:spPr bwMode="auto">
          <a:xfrm rot="10800000">
            <a:off x="5016471" y="2714644"/>
            <a:ext cx="128588" cy="125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Connettore 2 205"/>
          <p:cNvCxnSpPr>
            <a:endCxn id="193" idx="7"/>
          </p:cNvCxnSpPr>
          <p:nvPr/>
        </p:nvCxnSpPr>
        <p:spPr bwMode="auto">
          <a:xfrm rot="10800000" flipV="1">
            <a:off x="5016471" y="3554432"/>
            <a:ext cx="127000" cy="1254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Connettore 2 206"/>
          <p:cNvCxnSpPr/>
          <p:nvPr/>
        </p:nvCxnSpPr>
        <p:spPr bwMode="auto">
          <a:xfrm rot="10800000" flipV="1">
            <a:off x="5016471" y="5143518"/>
            <a:ext cx="127000" cy="125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nettore 2 207"/>
          <p:cNvCxnSpPr/>
          <p:nvPr/>
        </p:nvCxnSpPr>
        <p:spPr bwMode="auto">
          <a:xfrm rot="10800000">
            <a:off x="7873971" y="2714644"/>
            <a:ext cx="128588" cy="125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Connettore 2 208"/>
          <p:cNvCxnSpPr/>
          <p:nvPr/>
        </p:nvCxnSpPr>
        <p:spPr bwMode="auto">
          <a:xfrm rot="10800000" flipV="1">
            <a:off x="7873971" y="3554432"/>
            <a:ext cx="127000" cy="1254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onnettore 2 209"/>
          <p:cNvCxnSpPr/>
          <p:nvPr/>
        </p:nvCxnSpPr>
        <p:spPr bwMode="auto">
          <a:xfrm rot="10800000" flipV="1">
            <a:off x="7873971" y="5143518"/>
            <a:ext cx="127000" cy="125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Arco 210"/>
          <p:cNvSpPr/>
          <p:nvPr/>
        </p:nvSpPr>
        <p:spPr bwMode="auto">
          <a:xfrm rot="16200000" flipV="1">
            <a:off x="6929410" y="3768744"/>
            <a:ext cx="2286000" cy="428625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it-IT"/>
          </a:p>
        </p:txBody>
      </p:sp>
      <p:cxnSp>
        <p:nvCxnSpPr>
          <p:cNvPr id="220" name="Connettore 2 219"/>
          <p:cNvCxnSpPr>
            <a:stCxn id="201" idx="6"/>
            <a:endCxn id="202" idx="2"/>
          </p:cNvCxnSpPr>
          <p:nvPr/>
        </p:nvCxnSpPr>
        <p:spPr bwMode="auto">
          <a:xfrm>
            <a:off x="2357409" y="2411432"/>
            <a:ext cx="1500187" cy="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nettore 2 221"/>
          <p:cNvCxnSpPr>
            <a:stCxn id="128" idx="6"/>
            <a:endCxn id="202" idx="2"/>
          </p:cNvCxnSpPr>
          <p:nvPr/>
        </p:nvCxnSpPr>
        <p:spPr bwMode="auto">
          <a:xfrm flipV="1">
            <a:off x="2357409" y="2411432"/>
            <a:ext cx="1500187" cy="3143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Connettore 2 225"/>
          <p:cNvCxnSpPr>
            <a:stCxn id="127" idx="6"/>
            <a:endCxn id="194" idx="2"/>
          </p:cNvCxnSpPr>
          <p:nvPr/>
        </p:nvCxnSpPr>
        <p:spPr bwMode="auto">
          <a:xfrm>
            <a:off x="2357409" y="3983057"/>
            <a:ext cx="1500187" cy="1571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Connettore 2 229"/>
          <p:cNvCxnSpPr>
            <a:stCxn id="194" idx="6"/>
            <a:endCxn id="203" idx="2"/>
          </p:cNvCxnSpPr>
          <p:nvPr/>
        </p:nvCxnSpPr>
        <p:spPr bwMode="auto">
          <a:xfrm flipV="1">
            <a:off x="5214909" y="2411432"/>
            <a:ext cx="1500187" cy="3143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Connettore 2 231"/>
          <p:cNvCxnSpPr>
            <a:stCxn id="202" idx="6"/>
            <a:endCxn id="197" idx="2"/>
          </p:cNvCxnSpPr>
          <p:nvPr/>
        </p:nvCxnSpPr>
        <p:spPr bwMode="auto">
          <a:xfrm>
            <a:off x="5214909" y="2411432"/>
            <a:ext cx="1500187" cy="1571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Arco 249"/>
          <p:cNvSpPr/>
          <p:nvPr/>
        </p:nvSpPr>
        <p:spPr bwMode="auto">
          <a:xfrm rot="16200000" flipV="1">
            <a:off x="4786283" y="3054370"/>
            <a:ext cx="71437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1" name="Arco 250"/>
          <p:cNvSpPr/>
          <p:nvPr/>
        </p:nvSpPr>
        <p:spPr bwMode="auto">
          <a:xfrm rot="16200000" flipV="1">
            <a:off x="1428721" y="3054370"/>
            <a:ext cx="71437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2" name="Arco 251"/>
          <p:cNvSpPr/>
          <p:nvPr/>
        </p:nvSpPr>
        <p:spPr bwMode="auto">
          <a:xfrm rot="16200000" flipV="1">
            <a:off x="1428721" y="4625994"/>
            <a:ext cx="71437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3" name="Arco 252"/>
          <p:cNvSpPr/>
          <p:nvPr/>
        </p:nvSpPr>
        <p:spPr bwMode="auto">
          <a:xfrm rot="16200000" flipV="1">
            <a:off x="4357658" y="4197369"/>
            <a:ext cx="157162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4" name="Arco 253"/>
          <p:cNvSpPr/>
          <p:nvPr/>
        </p:nvSpPr>
        <p:spPr bwMode="auto">
          <a:xfrm rot="16200000" flipV="1">
            <a:off x="7643783" y="3054370"/>
            <a:ext cx="71437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5" name="Arco 254"/>
          <p:cNvSpPr/>
          <p:nvPr/>
        </p:nvSpPr>
        <p:spPr bwMode="auto">
          <a:xfrm rot="16200000" flipV="1">
            <a:off x="7215158" y="4197369"/>
            <a:ext cx="1571625" cy="285750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sp>
        <p:nvSpPr>
          <p:cNvPr id="256" name="Arco 255"/>
          <p:cNvSpPr/>
          <p:nvPr/>
        </p:nvSpPr>
        <p:spPr bwMode="auto">
          <a:xfrm rot="16200000" flipV="1">
            <a:off x="4071909" y="3768744"/>
            <a:ext cx="2286000" cy="428625"/>
          </a:xfrm>
          <a:prstGeom prst="arc">
            <a:avLst>
              <a:gd name="adj1" fmla="val 10791335"/>
              <a:gd name="adj2" fmla="val 21592107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it-IT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endParaRPr lang="it-IT"/>
          </a:p>
        </p:txBody>
      </p:sp>
      <p:cxnSp>
        <p:nvCxnSpPr>
          <p:cNvPr id="257" name="Connettore 2 256"/>
          <p:cNvCxnSpPr>
            <a:stCxn id="127" idx="6"/>
            <a:endCxn id="202" idx="2"/>
          </p:cNvCxnSpPr>
          <p:nvPr/>
        </p:nvCxnSpPr>
        <p:spPr bwMode="auto">
          <a:xfrm flipV="1">
            <a:off x="2357409" y="2411432"/>
            <a:ext cx="1500187" cy="1571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Connettore 2 257"/>
          <p:cNvCxnSpPr>
            <a:stCxn id="128" idx="6"/>
            <a:endCxn id="193" idx="2"/>
          </p:cNvCxnSpPr>
          <p:nvPr/>
        </p:nvCxnSpPr>
        <p:spPr bwMode="auto">
          <a:xfrm flipV="1">
            <a:off x="2357409" y="3983057"/>
            <a:ext cx="1500187" cy="15716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Connettore 2 258"/>
          <p:cNvCxnSpPr>
            <a:stCxn id="201" idx="6"/>
            <a:endCxn id="194" idx="2"/>
          </p:cNvCxnSpPr>
          <p:nvPr/>
        </p:nvCxnSpPr>
        <p:spPr bwMode="auto">
          <a:xfrm>
            <a:off x="2357409" y="2411432"/>
            <a:ext cx="1500187" cy="3143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Connettore 2 259"/>
          <p:cNvCxnSpPr>
            <a:stCxn id="202" idx="6"/>
            <a:endCxn id="198" idx="2"/>
          </p:cNvCxnSpPr>
          <p:nvPr/>
        </p:nvCxnSpPr>
        <p:spPr bwMode="auto">
          <a:xfrm>
            <a:off x="5214909" y="2411432"/>
            <a:ext cx="1500187" cy="3143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Connettore 2 260"/>
          <p:cNvCxnSpPr>
            <a:stCxn id="193" idx="6"/>
            <a:endCxn id="203" idx="2"/>
          </p:cNvCxnSpPr>
          <p:nvPr/>
        </p:nvCxnSpPr>
        <p:spPr bwMode="auto">
          <a:xfrm flipV="1">
            <a:off x="5214909" y="2411432"/>
            <a:ext cx="1500187" cy="1571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onnettore 2 261"/>
          <p:cNvCxnSpPr>
            <a:stCxn id="194" idx="6"/>
            <a:endCxn id="197" idx="2"/>
          </p:cNvCxnSpPr>
          <p:nvPr/>
        </p:nvCxnSpPr>
        <p:spPr bwMode="auto">
          <a:xfrm flipV="1">
            <a:off x="5214909" y="3983057"/>
            <a:ext cx="1500187" cy="15716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Immagine 47">
            <a:extLst>
              <a:ext uri="{FF2B5EF4-FFF2-40B4-BE49-F238E27FC236}">
                <a16:creationId xmlns:a16="http://schemas.microsoft.com/office/drawing/2014/main" id="{94624638-C1EE-4941-9148-6C46E0AC4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F2B26C0A-EF19-47A9-9FC6-A6783CC1E9D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179489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Problems with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focus of Psychology is the study of human behaviors and human cognitive processes. Thus, it is difficult to think at tools capable to assess them.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C6E57F5-4CEB-43F0-A304-EE86780E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DDFF83-87A3-4EB5-AC1E-8252D60BBDCE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42258083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Latent Growth Models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(Meredith &amp;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Tisak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Psychometrika</a:t>
            </a:r>
            <a:r>
              <a:rPr lang="en-US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1990)</a:t>
            </a:r>
          </a:p>
        </p:txBody>
      </p:sp>
      <p:cxnSp>
        <p:nvCxnSpPr>
          <p:cNvPr id="127" name="Connettore 2 126"/>
          <p:cNvCxnSpPr>
            <a:stCxn id="242" idx="4"/>
            <a:endCxn id="227" idx="0"/>
          </p:cNvCxnSpPr>
          <p:nvPr/>
        </p:nvCxnSpPr>
        <p:spPr>
          <a:xfrm rot="5400000">
            <a:off x="5750710" y="2306847"/>
            <a:ext cx="857233" cy="1643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po 4"/>
          <p:cNvGrpSpPr/>
          <p:nvPr/>
        </p:nvGrpSpPr>
        <p:grpSpPr>
          <a:xfrm>
            <a:off x="323528" y="1863088"/>
            <a:ext cx="2736304" cy="2285992"/>
            <a:chOff x="-180528" y="1771099"/>
            <a:chExt cx="2736304" cy="2285992"/>
          </a:xfrm>
        </p:grpSpPr>
        <p:cxnSp>
          <p:nvCxnSpPr>
            <p:cNvPr id="128" name="Connettore 2 127"/>
            <p:cNvCxnSpPr>
              <a:stCxn id="214" idx="3"/>
              <a:endCxn id="194" idx="0"/>
            </p:cNvCxnSpPr>
            <p:nvPr/>
          </p:nvCxnSpPr>
          <p:spPr>
            <a:xfrm rot="5400000">
              <a:off x="1573516" y="1824666"/>
              <a:ext cx="214290" cy="67866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CasellaDiTesto 128"/>
            <p:cNvSpPr txBox="1"/>
            <p:nvPr/>
          </p:nvSpPr>
          <p:spPr>
            <a:xfrm>
              <a:off x="1484206" y="1953482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192" name="Connettore 2 191"/>
            <p:cNvCxnSpPr>
              <a:stCxn id="194" idx="4"/>
              <a:endCxn id="193" idx="0"/>
            </p:cNvCxnSpPr>
            <p:nvPr/>
          </p:nvCxnSpPr>
          <p:spPr>
            <a:xfrm rot="5400000">
              <a:off x="412636" y="2628330"/>
              <a:ext cx="857257" cy="1000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Rettangolo 192"/>
            <p:cNvSpPr/>
            <p:nvPr/>
          </p:nvSpPr>
          <p:spPr>
            <a:xfrm>
              <a:off x="126884" y="355702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T1</a:t>
              </a:r>
            </a:p>
          </p:txBody>
        </p:sp>
        <p:sp>
          <p:nvSpPr>
            <p:cNvPr id="194" name="Ovale 193"/>
            <p:cNvSpPr/>
            <p:nvPr/>
          </p:nvSpPr>
          <p:spPr>
            <a:xfrm>
              <a:off x="984140" y="2271141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I</a:t>
              </a:r>
            </a:p>
          </p:txBody>
        </p:sp>
        <p:cxnSp>
          <p:nvCxnSpPr>
            <p:cNvPr id="195" name="Connettore 2 194"/>
            <p:cNvCxnSpPr>
              <a:stCxn id="194" idx="4"/>
              <a:endCxn id="200" idx="0"/>
            </p:cNvCxnSpPr>
            <p:nvPr/>
          </p:nvCxnSpPr>
          <p:spPr>
            <a:xfrm rot="5400000">
              <a:off x="662669" y="2878363"/>
              <a:ext cx="857257" cy="5000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2 195"/>
            <p:cNvCxnSpPr>
              <a:stCxn id="194" idx="4"/>
              <a:endCxn id="201" idx="0"/>
            </p:cNvCxnSpPr>
            <p:nvPr/>
          </p:nvCxnSpPr>
          <p:spPr>
            <a:xfrm rot="5400000">
              <a:off x="912702" y="3128396"/>
              <a:ext cx="857257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2 196"/>
            <p:cNvCxnSpPr>
              <a:stCxn id="194" idx="4"/>
              <a:endCxn id="202" idx="0"/>
            </p:cNvCxnSpPr>
            <p:nvPr/>
          </p:nvCxnSpPr>
          <p:spPr>
            <a:xfrm rot="16200000" flipH="1">
              <a:off x="1162735" y="2878363"/>
              <a:ext cx="857257" cy="5000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asellaDiTesto 197"/>
            <p:cNvSpPr txBox="1"/>
            <p:nvPr/>
          </p:nvSpPr>
          <p:spPr>
            <a:xfrm>
              <a:off x="-180528" y="1959567"/>
              <a:ext cx="428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199" name="CasellaDiTesto 198"/>
            <p:cNvSpPr txBox="1"/>
            <p:nvPr/>
          </p:nvSpPr>
          <p:spPr>
            <a:xfrm>
              <a:off x="748178" y="291295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00" name="Rettangolo 199"/>
            <p:cNvSpPr/>
            <p:nvPr/>
          </p:nvSpPr>
          <p:spPr>
            <a:xfrm>
              <a:off x="626950" y="355702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T2</a:t>
              </a:r>
            </a:p>
          </p:txBody>
        </p:sp>
        <p:sp>
          <p:nvSpPr>
            <p:cNvPr id="201" name="Rettangolo 200"/>
            <p:cNvSpPr/>
            <p:nvPr/>
          </p:nvSpPr>
          <p:spPr>
            <a:xfrm>
              <a:off x="1127016" y="355702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T3</a:t>
              </a:r>
            </a:p>
          </p:txBody>
        </p:sp>
        <p:sp>
          <p:nvSpPr>
            <p:cNvPr id="202" name="Rettangolo 201"/>
            <p:cNvSpPr/>
            <p:nvPr/>
          </p:nvSpPr>
          <p:spPr>
            <a:xfrm>
              <a:off x="1627082" y="355702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T4</a:t>
              </a:r>
            </a:p>
          </p:txBody>
        </p:sp>
        <p:sp>
          <p:nvSpPr>
            <p:cNvPr id="203" name="Rettangolo 202"/>
            <p:cNvSpPr/>
            <p:nvPr/>
          </p:nvSpPr>
          <p:spPr>
            <a:xfrm>
              <a:off x="2127148" y="355702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T5</a:t>
              </a:r>
            </a:p>
          </p:txBody>
        </p:sp>
        <p:cxnSp>
          <p:nvCxnSpPr>
            <p:cNvPr id="204" name="Connettore 2 203"/>
            <p:cNvCxnSpPr>
              <a:stCxn id="194" idx="4"/>
              <a:endCxn id="203" idx="0"/>
            </p:cNvCxnSpPr>
            <p:nvPr/>
          </p:nvCxnSpPr>
          <p:spPr>
            <a:xfrm rot="16200000" flipH="1">
              <a:off x="1412768" y="2628330"/>
              <a:ext cx="857257" cy="10001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CasellaDiTesto 204"/>
            <p:cNvSpPr txBox="1"/>
            <p:nvPr/>
          </p:nvSpPr>
          <p:spPr>
            <a:xfrm>
              <a:off x="900578" y="3128397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06" name="CasellaDiTesto 205"/>
            <p:cNvSpPr txBox="1"/>
            <p:nvPr/>
          </p:nvSpPr>
          <p:spPr>
            <a:xfrm>
              <a:off x="1248244" y="3198705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07" name="CasellaDiTesto 206"/>
            <p:cNvSpPr txBox="1"/>
            <p:nvPr/>
          </p:nvSpPr>
          <p:spPr>
            <a:xfrm>
              <a:off x="1533996" y="3056959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08" name="CasellaDiTesto 207"/>
            <p:cNvSpPr txBox="1"/>
            <p:nvPr/>
          </p:nvSpPr>
          <p:spPr>
            <a:xfrm>
              <a:off x="1769958" y="291408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09" name="Connettore 2 208"/>
            <p:cNvCxnSpPr>
              <a:endCxn id="193" idx="2"/>
            </p:cNvCxnSpPr>
            <p:nvPr/>
          </p:nvCxnSpPr>
          <p:spPr>
            <a:xfrm rot="16200000" flipV="1">
              <a:off x="234042" y="394993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2 209"/>
            <p:cNvCxnSpPr/>
            <p:nvPr/>
          </p:nvCxnSpPr>
          <p:spPr>
            <a:xfrm rot="16200000" flipV="1">
              <a:off x="734108" y="394993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2 210"/>
            <p:cNvCxnSpPr/>
            <p:nvPr/>
          </p:nvCxnSpPr>
          <p:spPr>
            <a:xfrm rot="16200000" flipV="1">
              <a:off x="1234174" y="394993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2 211"/>
            <p:cNvCxnSpPr/>
            <p:nvPr/>
          </p:nvCxnSpPr>
          <p:spPr>
            <a:xfrm rot="16200000" flipV="1">
              <a:off x="1734240" y="394993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2 212"/>
            <p:cNvCxnSpPr/>
            <p:nvPr/>
          </p:nvCxnSpPr>
          <p:spPr>
            <a:xfrm rot="16200000" flipV="1">
              <a:off x="2234306" y="394993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riangolo isoscele 213"/>
            <p:cNvSpPr/>
            <p:nvPr/>
          </p:nvSpPr>
          <p:spPr>
            <a:xfrm>
              <a:off x="1841396" y="1771099"/>
              <a:ext cx="357190" cy="285752"/>
            </a:xfrm>
            <a:prstGeom prst="triangl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215" name="Arco 144"/>
            <p:cNvSpPr>
              <a:spLocks/>
            </p:cNvSpPr>
            <p:nvPr/>
          </p:nvSpPr>
          <p:spPr bwMode="auto">
            <a:xfrm rot="6417929">
              <a:off x="856095" y="2193969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16" name="CasellaDiTesto 215"/>
            <p:cNvSpPr txBox="1"/>
            <p:nvPr/>
          </p:nvSpPr>
          <p:spPr>
            <a:xfrm>
              <a:off x="626950" y="2128265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cxnSp>
        <p:nvCxnSpPr>
          <p:cNvPr id="217" name="Connettore 2 216"/>
          <p:cNvCxnSpPr>
            <a:stCxn id="239" idx="3"/>
            <a:endCxn id="221" idx="0"/>
          </p:cNvCxnSpPr>
          <p:nvPr/>
        </p:nvCxnSpPr>
        <p:spPr>
          <a:xfrm rot="5400000">
            <a:off x="5982867" y="1860345"/>
            <a:ext cx="214290" cy="6072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CasellaDiTesto 217"/>
          <p:cNvSpPr txBox="1"/>
          <p:nvPr/>
        </p:nvSpPr>
        <p:spPr>
          <a:xfrm>
            <a:off x="5857854" y="1953482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κ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19" name="Connettore 2 218"/>
          <p:cNvCxnSpPr>
            <a:stCxn id="221" idx="4"/>
            <a:endCxn id="220" idx="0"/>
          </p:cNvCxnSpPr>
          <p:nvPr/>
        </p:nvCxnSpPr>
        <p:spPr>
          <a:xfrm rot="5400000">
            <a:off x="4679111" y="2449727"/>
            <a:ext cx="857257" cy="13572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Rettangolo 219"/>
          <p:cNvSpPr/>
          <p:nvPr/>
        </p:nvSpPr>
        <p:spPr>
          <a:xfrm>
            <a:off x="4214780" y="3557001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T1</a:t>
            </a:r>
          </a:p>
        </p:txBody>
      </p:sp>
      <p:sp>
        <p:nvSpPr>
          <p:cNvPr id="221" name="Ovale 220"/>
          <p:cNvSpPr/>
          <p:nvPr/>
        </p:nvSpPr>
        <p:spPr>
          <a:xfrm>
            <a:off x="5429194" y="2271117"/>
            <a:ext cx="714379" cy="42862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</a:t>
            </a:r>
          </a:p>
        </p:txBody>
      </p:sp>
      <p:cxnSp>
        <p:nvCxnSpPr>
          <p:cNvPr id="222" name="Connettore 2 221"/>
          <p:cNvCxnSpPr>
            <a:stCxn id="221" idx="4"/>
            <a:endCxn id="227" idx="0"/>
          </p:cNvCxnSpPr>
          <p:nvPr/>
        </p:nvCxnSpPr>
        <p:spPr>
          <a:xfrm rot="5400000">
            <a:off x="5143458" y="2914074"/>
            <a:ext cx="857257" cy="4285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ttore 2 222"/>
          <p:cNvCxnSpPr>
            <a:stCxn id="221" idx="4"/>
            <a:endCxn id="228" idx="0"/>
          </p:cNvCxnSpPr>
          <p:nvPr/>
        </p:nvCxnSpPr>
        <p:spPr>
          <a:xfrm rot="16200000" flipH="1">
            <a:off x="5607805" y="2878323"/>
            <a:ext cx="857257" cy="5000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Connettore 2 223"/>
          <p:cNvCxnSpPr>
            <a:stCxn id="221" idx="4"/>
            <a:endCxn id="229" idx="0"/>
          </p:cNvCxnSpPr>
          <p:nvPr/>
        </p:nvCxnSpPr>
        <p:spPr>
          <a:xfrm rot="16200000" flipH="1">
            <a:off x="6072152" y="2413976"/>
            <a:ext cx="857257" cy="142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CasellaDiTesto 224"/>
          <p:cNvSpPr txBox="1"/>
          <p:nvPr/>
        </p:nvSpPr>
        <p:spPr>
          <a:xfrm>
            <a:off x="4431404" y="1907540"/>
            <a:ext cx="42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226" name="CasellaDiTesto 225"/>
          <p:cNvSpPr txBox="1"/>
          <p:nvPr/>
        </p:nvSpPr>
        <p:spPr>
          <a:xfrm>
            <a:off x="5286350" y="2771207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7" name="Rettangolo 226"/>
          <p:cNvSpPr/>
          <p:nvPr/>
        </p:nvSpPr>
        <p:spPr>
          <a:xfrm>
            <a:off x="5143474" y="3557001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T2</a:t>
            </a:r>
          </a:p>
        </p:txBody>
      </p:sp>
      <p:sp>
        <p:nvSpPr>
          <p:cNvPr id="228" name="Rettangolo 227"/>
          <p:cNvSpPr/>
          <p:nvPr/>
        </p:nvSpPr>
        <p:spPr>
          <a:xfrm>
            <a:off x="6072168" y="3557001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T3</a:t>
            </a:r>
          </a:p>
        </p:txBody>
      </p:sp>
      <p:sp>
        <p:nvSpPr>
          <p:cNvPr id="229" name="Rettangolo 228"/>
          <p:cNvSpPr/>
          <p:nvPr/>
        </p:nvSpPr>
        <p:spPr>
          <a:xfrm>
            <a:off x="7000862" y="3557001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T4</a:t>
            </a:r>
          </a:p>
        </p:txBody>
      </p:sp>
      <p:sp>
        <p:nvSpPr>
          <p:cNvPr id="230" name="Rettangolo 229"/>
          <p:cNvSpPr/>
          <p:nvPr/>
        </p:nvSpPr>
        <p:spPr>
          <a:xfrm>
            <a:off x="7929556" y="3557001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T5</a:t>
            </a:r>
          </a:p>
        </p:txBody>
      </p:sp>
      <p:sp>
        <p:nvSpPr>
          <p:cNvPr id="231" name="CasellaDiTesto 230"/>
          <p:cNvSpPr txBox="1"/>
          <p:nvPr/>
        </p:nvSpPr>
        <p:spPr>
          <a:xfrm>
            <a:off x="5629906" y="3219224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2" name="CasellaDiTesto 231"/>
          <p:cNvSpPr txBox="1"/>
          <p:nvPr/>
        </p:nvSpPr>
        <p:spPr>
          <a:xfrm>
            <a:off x="5786416" y="2914083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3" name="CasellaDiTesto 232"/>
          <p:cNvSpPr txBox="1"/>
          <p:nvPr/>
        </p:nvSpPr>
        <p:spPr>
          <a:xfrm>
            <a:off x="6058534" y="2842645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34" name="Connettore 2 233"/>
          <p:cNvCxnSpPr>
            <a:endCxn id="220" idx="2"/>
          </p:cNvCxnSpPr>
          <p:nvPr/>
        </p:nvCxnSpPr>
        <p:spPr>
          <a:xfrm rot="16200000" flipV="1">
            <a:off x="4321938" y="3949909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Connettore 2 234"/>
          <p:cNvCxnSpPr/>
          <p:nvPr/>
        </p:nvCxnSpPr>
        <p:spPr>
          <a:xfrm rot="16200000" flipV="1">
            <a:off x="5250600" y="3949909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Connettore 2 235"/>
          <p:cNvCxnSpPr/>
          <p:nvPr/>
        </p:nvCxnSpPr>
        <p:spPr>
          <a:xfrm rot="16200000" flipV="1">
            <a:off x="6179326" y="3949909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onnettore 2 236"/>
          <p:cNvCxnSpPr/>
          <p:nvPr/>
        </p:nvCxnSpPr>
        <p:spPr>
          <a:xfrm rot="16200000" flipV="1">
            <a:off x="7108020" y="3949909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Connettore 2 237"/>
          <p:cNvCxnSpPr/>
          <p:nvPr/>
        </p:nvCxnSpPr>
        <p:spPr>
          <a:xfrm rot="16200000" flipV="1">
            <a:off x="8036714" y="3949909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riangolo isoscele 238"/>
          <p:cNvSpPr/>
          <p:nvPr/>
        </p:nvSpPr>
        <p:spPr>
          <a:xfrm>
            <a:off x="6215044" y="1771075"/>
            <a:ext cx="357190" cy="285752"/>
          </a:xfrm>
          <a:prstGeom prst="triangl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240" name="Arco 144"/>
          <p:cNvSpPr>
            <a:spLocks/>
          </p:cNvSpPr>
          <p:nvPr/>
        </p:nvSpPr>
        <p:spPr bwMode="auto">
          <a:xfrm rot="6417929">
            <a:off x="5301149" y="2193945"/>
            <a:ext cx="259569" cy="269067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ln>
            <a:solidFill>
              <a:schemeClr val="tx1"/>
            </a:solidFill>
            <a:tailEnd type="triangle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it-IT" sz="1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1" name="CasellaDiTesto 240"/>
          <p:cNvSpPr txBox="1"/>
          <p:nvPr/>
        </p:nvSpPr>
        <p:spPr>
          <a:xfrm>
            <a:off x="5072004" y="2128241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11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2" name="Ovale 241"/>
          <p:cNvSpPr/>
          <p:nvPr/>
        </p:nvSpPr>
        <p:spPr>
          <a:xfrm>
            <a:off x="6643673" y="2271141"/>
            <a:ext cx="714379" cy="42862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</a:p>
        </p:txBody>
      </p:sp>
      <p:cxnSp>
        <p:nvCxnSpPr>
          <p:cNvPr id="243" name="Connettore 2 242"/>
          <p:cNvCxnSpPr>
            <a:stCxn id="239" idx="3"/>
            <a:endCxn id="242" idx="0"/>
          </p:cNvCxnSpPr>
          <p:nvPr/>
        </p:nvCxnSpPr>
        <p:spPr>
          <a:xfrm rot="16200000" flipH="1">
            <a:off x="6590094" y="1860372"/>
            <a:ext cx="214314" cy="6072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CasellaDiTesto 243"/>
          <p:cNvSpPr txBox="1"/>
          <p:nvPr/>
        </p:nvSpPr>
        <p:spPr>
          <a:xfrm>
            <a:off x="6643672" y="1953482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κ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5" name="Arco 144"/>
          <p:cNvSpPr>
            <a:spLocks/>
          </p:cNvSpPr>
          <p:nvPr/>
        </p:nvSpPr>
        <p:spPr bwMode="auto">
          <a:xfrm rot="11606798">
            <a:off x="7242903" y="2189895"/>
            <a:ext cx="259569" cy="269067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ln>
            <a:solidFill>
              <a:schemeClr val="tx1"/>
            </a:solidFill>
            <a:tailEnd type="triangle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it-IT" sz="1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6" name="CasellaDiTesto 245"/>
          <p:cNvSpPr txBox="1"/>
          <p:nvPr/>
        </p:nvSpPr>
        <p:spPr>
          <a:xfrm>
            <a:off x="7358052" y="2128265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22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47" name="Connettore 2 246"/>
          <p:cNvCxnSpPr>
            <a:stCxn id="242" idx="4"/>
            <a:endCxn id="228" idx="0"/>
          </p:cNvCxnSpPr>
          <p:nvPr/>
        </p:nvCxnSpPr>
        <p:spPr>
          <a:xfrm rot="5400000">
            <a:off x="6215057" y="2771194"/>
            <a:ext cx="857233" cy="7143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Connettore 2 247"/>
          <p:cNvCxnSpPr>
            <a:stCxn id="242" idx="4"/>
            <a:endCxn id="229" idx="0"/>
          </p:cNvCxnSpPr>
          <p:nvPr/>
        </p:nvCxnSpPr>
        <p:spPr>
          <a:xfrm rot="16200000" flipH="1">
            <a:off x="6679403" y="3021227"/>
            <a:ext cx="857233" cy="2143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CasellaDiTesto 248"/>
          <p:cNvSpPr txBox="1"/>
          <p:nvPr/>
        </p:nvSpPr>
        <p:spPr>
          <a:xfrm>
            <a:off x="5500664" y="2914083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0" name="CasellaDiTesto 249"/>
          <p:cNvSpPr txBox="1"/>
          <p:nvPr/>
        </p:nvSpPr>
        <p:spPr>
          <a:xfrm>
            <a:off x="6344286" y="3199835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2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1" name="CasellaDiTesto 250"/>
          <p:cNvSpPr txBox="1"/>
          <p:nvPr/>
        </p:nvSpPr>
        <p:spPr>
          <a:xfrm>
            <a:off x="7058666" y="3219224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3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52" name="Connettore 2 251"/>
          <p:cNvCxnSpPr>
            <a:stCxn id="221" idx="4"/>
            <a:endCxn id="230" idx="0"/>
          </p:cNvCxnSpPr>
          <p:nvPr/>
        </p:nvCxnSpPr>
        <p:spPr>
          <a:xfrm rot="16200000" flipH="1">
            <a:off x="6536499" y="1949629"/>
            <a:ext cx="857257" cy="23574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CasellaDiTesto 252"/>
          <p:cNvSpPr txBox="1"/>
          <p:nvPr/>
        </p:nvSpPr>
        <p:spPr>
          <a:xfrm>
            <a:off x="6215044" y="2699769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54" name="Connettore 2 253"/>
          <p:cNvCxnSpPr>
            <a:stCxn id="242" idx="4"/>
            <a:endCxn id="230" idx="0"/>
          </p:cNvCxnSpPr>
          <p:nvPr/>
        </p:nvCxnSpPr>
        <p:spPr>
          <a:xfrm rot="16200000" flipH="1">
            <a:off x="7143750" y="2556880"/>
            <a:ext cx="857233" cy="1143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CasellaDiTesto 254"/>
          <p:cNvSpPr txBox="1"/>
          <p:nvPr/>
        </p:nvSpPr>
        <p:spPr>
          <a:xfrm>
            <a:off x="7858118" y="3199835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4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7" name="Arco 346"/>
          <p:cNvSpPr/>
          <p:nvPr/>
        </p:nvSpPr>
        <p:spPr>
          <a:xfrm rot="16465268">
            <a:off x="6215032" y="2056839"/>
            <a:ext cx="428628" cy="857232"/>
          </a:xfrm>
          <a:prstGeom prst="arc">
            <a:avLst>
              <a:gd name="adj1" fmla="val 17203427"/>
              <a:gd name="adj2" fmla="val 3706103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8" name="CasellaDiTesto 347"/>
          <p:cNvSpPr txBox="1"/>
          <p:nvPr/>
        </p:nvSpPr>
        <p:spPr>
          <a:xfrm>
            <a:off x="6215044" y="2199703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1" name="Gruppo 10"/>
          <p:cNvGrpSpPr/>
          <p:nvPr/>
        </p:nvGrpSpPr>
        <p:grpSpPr>
          <a:xfrm>
            <a:off x="107504" y="4455376"/>
            <a:ext cx="4143404" cy="2285992"/>
            <a:chOff x="-285814" y="4485743"/>
            <a:chExt cx="4143404" cy="2285992"/>
          </a:xfrm>
        </p:grpSpPr>
        <p:cxnSp>
          <p:nvCxnSpPr>
            <p:cNvPr id="256" name="Connettore 2 255"/>
            <p:cNvCxnSpPr>
              <a:stCxn id="282" idx="4"/>
              <a:endCxn id="267" idx="0"/>
            </p:cNvCxnSpPr>
            <p:nvPr/>
          </p:nvCxnSpPr>
          <p:spPr>
            <a:xfrm rot="5400000">
              <a:off x="1250116" y="5021515"/>
              <a:ext cx="857233" cy="16430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2 256"/>
            <p:cNvCxnSpPr>
              <a:stCxn id="279" idx="3"/>
              <a:endCxn id="261" idx="0"/>
            </p:cNvCxnSpPr>
            <p:nvPr/>
          </p:nvCxnSpPr>
          <p:spPr>
            <a:xfrm rot="5400000">
              <a:off x="1482273" y="4575013"/>
              <a:ext cx="214290" cy="60725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CasellaDiTesto 257"/>
            <p:cNvSpPr txBox="1"/>
            <p:nvPr/>
          </p:nvSpPr>
          <p:spPr>
            <a:xfrm>
              <a:off x="1357260" y="4668150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59" name="Connettore 2 258"/>
            <p:cNvCxnSpPr>
              <a:stCxn id="261" idx="4"/>
              <a:endCxn id="260" idx="0"/>
            </p:cNvCxnSpPr>
            <p:nvPr/>
          </p:nvCxnSpPr>
          <p:spPr>
            <a:xfrm rot="5400000">
              <a:off x="178517" y="5164395"/>
              <a:ext cx="857257" cy="13572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0" name="Rettangolo 259"/>
            <p:cNvSpPr/>
            <p:nvPr/>
          </p:nvSpPr>
          <p:spPr>
            <a:xfrm>
              <a:off x="-285814" y="6271669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T1</a:t>
              </a:r>
            </a:p>
          </p:txBody>
        </p:sp>
        <p:sp>
          <p:nvSpPr>
            <p:cNvPr id="261" name="Ovale 260"/>
            <p:cNvSpPr/>
            <p:nvPr/>
          </p:nvSpPr>
          <p:spPr>
            <a:xfrm>
              <a:off x="928600" y="4985785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I</a:t>
              </a:r>
            </a:p>
          </p:txBody>
        </p:sp>
        <p:cxnSp>
          <p:nvCxnSpPr>
            <p:cNvPr id="262" name="Connettore 2 261"/>
            <p:cNvCxnSpPr>
              <a:stCxn id="261" idx="4"/>
              <a:endCxn id="267" idx="0"/>
            </p:cNvCxnSpPr>
            <p:nvPr/>
          </p:nvCxnSpPr>
          <p:spPr>
            <a:xfrm rot="5400000">
              <a:off x="642864" y="5628742"/>
              <a:ext cx="857257" cy="42859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2 262"/>
            <p:cNvCxnSpPr>
              <a:stCxn id="261" idx="4"/>
              <a:endCxn id="268" idx="0"/>
            </p:cNvCxnSpPr>
            <p:nvPr/>
          </p:nvCxnSpPr>
          <p:spPr>
            <a:xfrm rot="16200000" flipH="1">
              <a:off x="1107211" y="5592991"/>
              <a:ext cx="857257" cy="5000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2 263"/>
            <p:cNvCxnSpPr>
              <a:stCxn id="261" idx="4"/>
              <a:endCxn id="269" idx="0"/>
            </p:cNvCxnSpPr>
            <p:nvPr/>
          </p:nvCxnSpPr>
          <p:spPr>
            <a:xfrm rot="16200000" flipH="1">
              <a:off x="1571558" y="5128644"/>
              <a:ext cx="857257" cy="14287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CasellaDiTesto 264"/>
            <p:cNvSpPr txBox="1"/>
            <p:nvPr/>
          </p:nvSpPr>
          <p:spPr>
            <a:xfrm>
              <a:off x="-69790" y="4764483"/>
              <a:ext cx="428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sp>
          <p:nvSpPr>
            <p:cNvPr id="266" name="CasellaDiTesto 265"/>
            <p:cNvSpPr txBox="1"/>
            <p:nvPr/>
          </p:nvSpPr>
          <p:spPr>
            <a:xfrm>
              <a:off x="785756" y="5485875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67" name="Rettangolo 266"/>
            <p:cNvSpPr/>
            <p:nvPr/>
          </p:nvSpPr>
          <p:spPr>
            <a:xfrm>
              <a:off x="642880" y="6271669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T2</a:t>
              </a:r>
            </a:p>
          </p:txBody>
        </p:sp>
        <p:sp>
          <p:nvSpPr>
            <p:cNvPr id="268" name="Rettangolo 267"/>
            <p:cNvSpPr/>
            <p:nvPr/>
          </p:nvSpPr>
          <p:spPr>
            <a:xfrm>
              <a:off x="1571574" y="6271669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T3</a:t>
              </a:r>
            </a:p>
          </p:txBody>
        </p:sp>
        <p:sp>
          <p:nvSpPr>
            <p:cNvPr id="269" name="Rettangolo 268"/>
            <p:cNvSpPr/>
            <p:nvPr/>
          </p:nvSpPr>
          <p:spPr>
            <a:xfrm>
              <a:off x="2500268" y="6271669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T4</a:t>
              </a:r>
            </a:p>
          </p:txBody>
        </p:sp>
        <p:sp>
          <p:nvSpPr>
            <p:cNvPr id="270" name="Rettangolo 269"/>
            <p:cNvSpPr/>
            <p:nvPr/>
          </p:nvSpPr>
          <p:spPr>
            <a:xfrm>
              <a:off x="3428962" y="6271669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T5</a:t>
              </a:r>
            </a:p>
          </p:txBody>
        </p:sp>
        <p:sp>
          <p:nvSpPr>
            <p:cNvPr id="271" name="CasellaDiTesto 270"/>
            <p:cNvSpPr txBox="1"/>
            <p:nvPr/>
          </p:nvSpPr>
          <p:spPr>
            <a:xfrm>
              <a:off x="1129312" y="5933892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*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72" name="CasellaDiTesto 271"/>
            <p:cNvSpPr txBox="1"/>
            <p:nvPr/>
          </p:nvSpPr>
          <p:spPr>
            <a:xfrm>
              <a:off x="1285822" y="5628751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73" name="CasellaDiTesto 272"/>
            <p:cNvSpPr txBox="1"/>
            <p:nvPr/>
          </p:nvSpPr>
          <p:spPr>
            <a:xfrm>
              <a:off x="1557940" y="555731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74" name="Connettore 2 273"/>
            <p:cNvCxnSpPr>
              <a:endCxn id="260" idx="2"/>
            </p:cNvCxnSpPr>
            <p:nvPr/>
          </p:nvCxnSpPr>
          <p:spPr>
            <a:xfrm rot="16200000" flipV="1">
              <a:off x="-178656" y="6664577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2 274"/>
            <p:cNvCxnSpPr/>
            <p:nvPr/>
          </p:nvCxnSpPr>
          <p:spPr>
            <a:xfrm rot="16200000" flipV="1">
              <a:off x="750006" y="6664577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2 275"/>
            <p:cNvCxnSpPr/>
            <p:nvPr/>
          </p:nvCxnSpPr>
          <p:spPr>
            <a:xfrm rot="16200000" flipV="1">
              <a:off x="1678732" y="6664577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2 276"/>
            <p:cNvCxnSpPr/>
            <p:nvPr/>
          </p:nvCxnSpPr>
          <p:spPr>
            <a:xfrm rot="16200000" flipV="1">
              <a:off x="2607426" y="6664577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2 277"/>
            <p:cNvCxnSpPr/>
            <p:nvPr/>
          </p:nvCxnSpPr>
          <p:spPr>
            <a:xfrm rot="16200000" flipV="1">
              <a:off x="3536120" y="6664577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Triangolo isoscele 278"/>
            <p:cNvSpPr/>
            <p:nvPr/>
          </p:nvSpPr>
          <p:spPr>
            <a:xfrm>
              <a:off x="1714450" y="4485743"/>
              <a:ext cx="357190" cy="285752"/>
            </a:xfrm>
            <a:prstGeom prst="triangl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280" name="Arco 144"/>
            <p:cNvSpPr>
              <a:spLocks/>
            </p:cNvSpPr>
            <p:nvPr/>
          </p:nvSpPr>
          <p:spPr bwMode="auto">
            <a:xfrm rot="6417929">
              <a:off x="800555" y="4908613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81" name="CasellaDiTesto 280"/>
            <p:cNvSpPr txBox="1"/>
            <p:nvPr/>
          </p:nvSpPr>
          <p:spPr>
            <a:xfrm>
              <a:off x="571410" y="4842909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82" name="Ovale 281"/>
            <p:cNvSpPr/>
            <p:nvPr/>
          </p:nvSpPr>
          <p:spPr>
            <a:xfrm>
              <a:off x="2143079" y="4985809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S</a:t>
              </a:r>
            </a:p>
          </p:txBody>
        </p:sp>
        <p:cxnSp>
          <p:nvCxnSpPr>
            <p:cNvPr id="283" name="Connettore 2 282"/>
            <p:cNvCxnSpPr>
              <a:stCxn id="279" idx="3"/>
              <a:endCxn id="282" idx="0"/>
            </p:cNvCxnSpPr>
            <p:nvPr/>
          </p:nvCxnSpPr>
          <p:spPr>
            <a:xfrm rot="16200000" flipH="1">
              <a:off x="2089500" y="4575040"/>
              <a:ext cx="214314" cy="6072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CasellaDiTesto 283"/>
            <p:cNvSpPr txBox="1"/>
            <p:nvPr/>
          </p:nvSpPr>
          <p:spPr>
            <a:xfrm>
              <a:off x="2143078" y="4668150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85" name="Arco 144"/>
            <p:cNvSpPr>
              <a:spLocks/>
            </p:cNvSpPr>
            <p:nvPr/>
          </p:nvSpPr>
          <p:spPr bwMode="auto">
            <a:xfrm rot="11606798">
              <a:off x="2742309" y="4904563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86" name="CasellaDiTesto 285"/>
            <p:cNvSpPr txBox="1"/>
            <p:nvPr/>
          </p:nvSpPr>
          <p:spPr>
            <a:xfrm>
              <a:off x="2857458" y="4842933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22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87" name="Connettore 2 286"/>
            <p:cNvCxnSpPr>
              <a:stCxn id="282" idx="4"/>
              <a:endCxn id="268" idx="0"/>
            </p:cNvCxnSpPr>
            <p:nvPr/>
          </p:nvCxnSpPr>
          <p:spPr>
            <a:xfrm rot="5400000">
              <a:off x="1714463" y="5485862"/>
              <a:ext cx="857233" cy="71438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2 287"/>
            <p:cNvCxnSpPr>
              <a:stCxn id="282" idx="4"/>
              <a:endCxn id="269" idx="0"/>
            </p:cNvCxnSpPr>
            <p:nvPr/>
          </p:nvCxnSpPr>
          <p:spPr>
            <a:xfrm rot="16200000" flipH="1">
              <a:off x="2178809" y="5735895"/>
              <a:ext cx="857233" cy="2143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CasellaDiTesto 288"/>
            <p:cNvSpPr txBox="1"/>
            <p:nvPr/>
          </p:nvSpPr>
          <p:spPr>
            <a:xfrm>
              <a:off x="1000070" y="5628751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90" name="CasellaDiTesto 289"/>
            <p:cNvSpPr txBox="1"/>
            <p:nvPr/>
          </p:nvSpPr>
          <p:spPr>
            <a:xfrm>
              <a:off x="1843692" y="591450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*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291" name="CasellaDiTesto 290"/>
            <p:cNvSpPr txBox="1"/>
            <p:nvPr/>
          </p:nvSpPr>
          <p:spPr>
            <a:xfrm>
              <a:off x="2558072" y="5933892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*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92" name="Connettore 2 291"/>
            <p:cNvCxnSpPr>
              <a:stCxn id="261" idx="4"/>
              <a:endCxn id="270" idx="0"/>
            </p:cNvCxnSpPr>
            <p:nvPr/>
          </p:nvCxnSpPr>
          <p:spPr>
            <a:xfrm rot="16200000" flipH="1">
              <a:off x="2035905" y="4664297"/>
              <a:ext cx="857257" cy="23574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CasellaDiTesto 292"/>
            <p:cNvSpPr txBox="1"/>
            <p:nvPr/>
          </p:nvSpPr>
          <p:spPr>
            <a:xfrm>
              <a:off x="1714450" y="5414437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94" name="Connettore 2 293"/>
            <p:cNvCxnSpPr>
              <a:stCxn id="282" idx="4"/>
              <a:endCxn id="270" idx="0"/>
            </p:cNvCxnSpPr>
            <p:nvPr/>
          </p:nvCxnSpPr>
          <p:spPr>
            <a:xfrm rot="16200000" flipH="1">
              <a:off x="2643156" y="5271548"/>
              <a:ext cx="857233" cy="11430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CasellaDiTesto 294"/>
            <p:cNvSpPr txBox="1"/>
            <p:nvPr/>
          </p:nvSpPr>
          <p:spPr>
            <a:xfrm>
              <a:off x="3357524" y="591450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49" name="Arco 348"/>
            <p:cNvSpPr/>
            <p:nvPr/>
          </p:nvSpPr>
          <p:spPr>
            <a:xfrm rot="16465268">
              <a:off x="1699216" y="4771483"/>
              <a:ext cx="428628" cy="857232"/>
            </a:xfrm>
            <a:prstGeom prst="arc">
              <a:avLst>
                <a:gd name="adj1" fmla="val 17158280"/>
                <a:gd name="adj2" fmla="val 3771181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0" name="CasellaDiTesto 349"/>
            <p:cNvSpPr txBox="1"/>
            <p:nvPr/>
          </p:nvSpPr>
          <p:spPr>
            <a:xfrm>
              <a:off x="1699228" y="4914347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4355976" y="4128529"/>
            <a:ext cx="4714908" cy="2643182"/>
            <a:chOff x="4355976" y="4128529"/>
            <a:chExt cx="4714908" cy="2643182"/>
          </a:xfrm>
        </p:grpSpPr>
        <p:sp>
          <p:nvSpPr>
            <p:cNvPr id="126" name="CasellaDiTesto 125"/>
            <p:cNvSpPr txBox="1"/>
            <p:nvPr/>
          </p:nvSpPr>
          <p:spPr>
            <a:xfrm>
              <a:off x="6412456" y="5057223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96" name="Connettore 2 295"/>
            <p:cNvCxnSpPr>
              <a:stCxn id="322" idx="4"/>
              <a:endCxn id="307" idx="0"/>
            </p:cNvCxnSpPr>
            <p:nvPr/>
          </p:nvCxnSpPr>
          <p:spPr>
            <a:xfrm rot="5400000">
              <a:off x="5927625" y="4985772"/>
              <a:ext cx="857233" cy="17145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Connettore 2 296"/>
            <p:cNvCxnSpPr>
              <a:stCxn id="319" idx="3"/>
              <a:endCxn id="301" idx="0"/>
            </p:cNvCxnSpPr>
            <p:nvPr/>
          </p:nvCxnSpPr>
          <p:spPr>
            <a:xfrm rot="5400000">
              <a:off x="6266939" y="4074923"/>
              <a:ext cx="571480" cy="12501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8" name="CasellaDiTesto 297"/>
            <p:cNvSpPr txBox="1"/>
            <p:nvPr/>
          </p:nvSpPr>
          <p:spPr>
            <a:xfrm>
              <a:off x="6284802" y="4525250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99" name="Connettore 2 298"/>
            <p:cNvCxnSpPr>
              <a:stCxn id="301" idx="4"/>
              <a:endCxn id="300" idx="0"/>
            </p:cNvCxnSpPr>
            <p:nvPr/>
          </p:nvCxnSpPr>
          <p:spPr>
            <a:xfrm rot="5400000">
              <a:off x="4820307" y="5164371"/>
              <a:ext cx="857257" cy="13572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Rettangolo 299"/>
            <p:cNvSpPr/>
            <p:nvPr/>
          </p:nvSpPr>
          <p:spPr>
            <a:xfrm>
              <a:off x="4355976" y="627164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T1</a:t>
              </a:r>
            </a:p>
          </p:txBody>
        </p:sp>
        <p:sp>
          <p:nvSpPr>
            <p:cNvPr id="301" name="Ovale 300"/>
            <p:cNvSpPr/>
            <p:nvPr/>
          </p:nvSpPr>
          <p:spPr>
            <a:xfrm>
              <a:off x="5570390" y="4985761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I</a:t>
              </a:r>
            </a:p>
          </p:txBody>
        </p:sp>
        <p:cxnSp>
          <p:nvCxnSpPr>
            <p:cNvPr id="302" name="Connettore 2 301"/>
            <p:cNvCxnSpPr>
              <a:stCxn id="301" idx="4"/>
              <a:endCxn id="307" idx="0"/>
            </p:cNvCxnSpPr>
            <p:nvPr/>
          </p:nvCxnSpPr>
          <p:spPr>
            <a:xfrm rot="5400000">
              <a:off x="5284654" y="5628718"/>
              <a:ext cx="857257" cy="42859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Connettore 2 302"/>
            <p:cNvCxnSpPr>
              <a:stCxn id="301" idx="4"/>
              <a:endCxn id="308" idx="0"/>
            </p:cNvCxnSpPr>
            <p:nvPr/>
          </p:nvCxnSpPr>
          <p:spPr>
            <a:xfrm rot="16200000" flipH="1">
              <a:off x="5749001" y="5592967"/>
              <a:ext cx="857257" cy="5000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Connettore 2 303"/>
            <p:cNvCxnSpPr>
              <a:stCxn id="301" idx="4"/>
              <a:endCxn id="309" idx="0"/>
            </p:cNvCxnSpPr>
            <p:nvPr/>
          </p:nvCxnSpPr>
          <p:spPr>
            <a:xfrm rot="16200000" flipH="1">
              <a:off x="6213348" y="5128620"/>
              <a:ext cx="857257" cy="14287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asellaDiTesto 304"/>
            <p:cNvSpPr txBox="1"/>
            <p:nvPr/>
          </p:nvSpPr>
          <p:spPr>
            <a:xfrm>
              <a:off x="4498852" y="4557157"/>
              <a:ext cx="428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latin typeface="Times New Roman" pitchFamily="18" charset="0"/>
                  <a:cs typeface="Times New Roman" pitchFamily="18" charset="0"/>
                </a:rPr>
                <a:t>4</a:t>
              </a:r>
            </a:p>
          </p:txBody>
        </p:sp>
        <p:sp>
          <p:nvSpPr>
            <p:cNvPr id="306" name="CasellaDiTesto 305"/>
            <p:cNvSpPr txBox="1"/>
            <p:nvPr/>
          </p:nvSpPr>
          <p:spPr>
            <a:xfrm>
              <a:off x="5427546" y="5485851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7" name="Rettangolo 306"/>
            <p:cNvSpPr/>
            <p:nvPr/>
          </p:nvSpPr>
          <p:spPr>
            <a:xfrm>
              <a:off x="5284670" y="627164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T2</a:t>
              </a:r>
            </a:p>
          </p:txBody>
        </p:sp>
        <p:sp>
          <p:nvSpPr>
            <p:cNvPr id="308" name="Rettangolo 307"/>
            <p:cNvSpPr/>
            <p:nvPr/>
          </p:nvSpPr>
          <p:spPr>
            <a:xfrm>
              <a:off x="6213364" y="627164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T3</a:t>
              </a:r>
            </a:p>
          </p:txBody>
        </p:sp>
        <p:sp>
          <p:nvSpPr>
            <p:cNvPr id="309" name="Rettangolo 308"/>
            <p:cNvSpPr/>
            <p:nvPr/>
          </p:nvSpPr>
          <p:spPr>
            <a:xfrm>
              <a:off x="7142058" y="627164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T4</a:t>
              </a:r>
            </a:p>
          </p:txBody>
        </p:sp>
        <p:sp>
          <p:nvSpPr>
            <p:cNvPr id="310" name="Rettangolo 309"/>
            <p:cNvSpPr/>
            <p:nvPr/>
          </p:nvSpPr>
          <p:spPr>
            <a:xfrm>
              <a:off x="8070752" y="6271645"/>
              <a:ext cx="428628" cy="2857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Y</a:t>
              </a:r>
              <a:r>
                <a:rPr lang="it-IT" sz="1000" baseline="-25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T5</a:t>
              </a:r>
            </a:p>
          </p:txBody>
        </p:sp>
        <p:sp>
          <p:nvSpPr>
            <p:cNvPr id="311" name="CasellaDiTesto 310"/>
            <p:cNvSpPr txBox="1"/>
            <p:nvPr/>
          </p:nvSpPr>
          <p:spPr>
            <a:xfrm>
              <a:off x="5771102" y="5933868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12" name="CasellaDiTesto 311"/>
            <p:cNvSpPr txBox="1"/>
            <p:nvPr/>
          </p:nvSpPr>
          <p:spPr>
            <a:xfrm>
              <a:off x="5927612" y="5628727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13" name="CasellaDiTesto 312"/>
            <p:cNvSpPr txBox="1"/>
            <p:nvPr/>
          </p:nvSpPr>
          <p:spPr>
            <a:xfrm>
              <a:off x="6199730" y="5557289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14" name="Connettore 2 313"/>
            <p:cNvCxnSpPr>
              <a:endCxn id="300" idx="2"/>
            </p:cNvCxnSpPr>
            <p:nvPr/>
          </p:nvCxnSpPr>
          <p:spPr>
            <a:xfrm rot="16200000" flipV="1">
              <a:off x="4463134" y="666455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Connettore 2 314"/>
            <p:cNvCxnSpPr/>
            <p:nvPr/>
          </p:nvCxnSpPr>
          <p:spPr>
            <a:xfrm rot="16200000" flipV="1">
              <a:off x="5391796" y="666455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Connettore 2 315"/>
            <p:cNvCxnSpPr/>
            <p:nvPr/>
          </p:nvCxnSpPr>
          <p:spPr>
            <a:xfrm rot="16200000" flipV="1">
              <a:off x="6320522" y="666455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Connettore 2 316"/>
            <p:cNvCxnSpPr/>
            <p:nvPr/>
          </p:nvCxnSpPr>
          <p:spPr>
            <a:xfrm rot="16200000" flipV="1">
              <a:off x="7249216" y="666455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Connettore 2 317"/>
            <p:cNvCxnSpPr/>
            <p:nvPr/>
          </p:nvCxnSpPr>
          <p:spPr>
            <a:xfrm rot="16200000" flipV="1">
              <a:off x="8177910" y="6664553"/>
              <a:ext cx="214314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Triangolo isoscele 318"/>
            <p:cNvSpPr/>
            <p:nvPr/>
          </p:nvSpPr>
          <p:spPr>
            <a:xfrm>
              <a:off x="6999182" y="4128529"/>
              <a:ext cx="357190" cy="285752"/>
            </a:xfrm>
            <a:prstGeom prst="triangl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320" name="Arco 144"/>
            <p:cNvSpPr>
              <a:spLocks/>
            </p:cNvSpPr>
            <p:nvPr/>
          </p:nvSpPr>
          <p:spPr bwMode="auto">
            <a:xfrm rot="6417929">
              <a:off x="5442345" y="4908589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21" name="CasellaDiTesto 320"/>
            <p:cNvSpPr txBox="1"/>
            <p:nvPr/>
          </p:nvSpPr>
          <p:spPr>
            <a:xfrm>
              <a:off x="5213200" y="4771471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11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22" name="Ovale 321"/>
            <p:cNvSpPr/>
            <p:nvPr/>
          </p:nvSpPr>
          <p:spPr>
            <a:xfrm>
              <a:off x="6856307" y="4985785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S</a:t>
              </a:r>
            </a:p>
          </p:txBody>
        </p:sp>
        <p:cxnSp>
          <p:nvCxnSpPr>
            <p:cNvPr id="323" name="Connettore 2 322"/>
            <p:cNvCxnSpPr>
              <a:stCxn id="319" idx="3"/>
              <a:endCxn id="322" idx="0"/>
            </p:cNvCxnSpPr>
            <p:nvPr/>
          </p:nvCxnSpPr>
          <p:spPr>
            <a:xfrm rot="16200000" flipH="1">
              <a:off x="6909885" y="4682173"/>
              <a:ext cx="571504" cy="357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CasellaDiTesto 323"/>
            <p:cNvSpPr txBox="1"/>
            <p:nvPr/>
          </p:nvSpPr>
          <p:spPr>
            <a:xfrm>
              <a:off x="6999182" y="4628595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25" name="Arco 144"/>
            <p:cNvSpPr>
              <a:spLocks/>
            </p:cNvSpPr>
            <p:nvPr/>
          </p:nvSpPr>
          <p:spPr bwMode="auto">
            <a:xfrm rot="10800000">
              <a:off x="7384099" y="4869402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26" name="CasellaDiTesto 325"/>
            <p:cNvSpPr txBox="1"/>
            <p:nvPr/>
          </p:nvSpPr>
          <p:spPr>
            <a:xfrm>
              <a:off x="7499248" y="4771471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22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27" name="Connettore 2 326"/>
            <p:cNvCxnSpPr>
              <a:stCxn id="322" idx="4"/>
              <a:endCxn id="308" idx="0"/>
            </p:cNvCxnSpPr>
            <p:nvPr/>
          </p:nvCxnSpPr>
          <p:spPr>
            <a:xfrm rot="5400000">
              <a:off x="6391972" y="5450119"/>
              <a:ext cx="857233" cy="7858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Connettore 2 327"/>
            <p:cNvCxnSpPr>
              <a:stCxn id="322" idx="4"/>
              <a:endCxn id="309" idx="0"/>
            </p:cNvCxnSpPr>
            <p:nvPr/>
          </p:nvCxnSpPr>
          <p:spPr>
            <a:xfrm rot="16200000" flipH="1">
              <a:off x="6856318" y="5771590"/>
              <a:ext cx="857233" cy="1428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CasellaDiTesto 328"/>
            <p:cNvSpPr txBox="1"/>
            <p:nvPr/>
          </p:nvSpPr>
          <p:spPr>
            <a:xfrm>
              <a:off x="5641860" y="5628727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30" name="CasellaDiTesto 329"/>
            <p:cNvSpPr txBox="1"/>
            <p:nvPr/>
          </p:nvSpPr>
          <p:spPr>
            <a:xfrm>
              <a:off x="6485482" y="5914479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2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31" name="CasellaDiTesto 330"/>
            <p:cNvSpPr txBox="1"/>
            <p:nvPr/>
          </p:nvSpPr>
          <p:spPr>
            <a:xfrm>
              <a:off x="7199862" y="5933868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3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32" name="Connettore 2 331"/>
            <p:cNvCxnSpPr>
              <a:stCxn id="301" idx="4"/>
              <a:endCxn id="310" idx="0"/>
            </p:cNvCxnSpPr>
            <p:nvPr/>
          </p:nvCxnSpPr>
          <p:spPr>
            <a:xfrm rot="16200000" flipH="1">
              <a:off x="6677695" y="4664273"/>
              <a:ext cx="857257" cy="23574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3" name="CasellaDiTesto 332"/>
            <p:cNvSpPr txBox="1"/>
            <p:nvPr/>
          </p:nvSpPr>
          <p:spPr>
            <a:xfrm>
              <a:off x="6356240" y="5414413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34" name="Connettore 2 333"/>
            <p:cNvCxnSpPr>
              <a:stCxn id="322" idx="4"/>
              <a:endCxn id="310" idx="0"/>
            </p:cNvCxnSpPr>
            <p:nvPr/>
          </p:nvCxnSpPr>
          <p:spPr>
            <a:xfrm rot="16200000" flipH="1">
              <a:off x="7320665" y="5307243"/>
              <a:ext cx="857233" cy="10715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5" name="CasellaDiTesto 334"/>
            <p:cNvSpPr txBox="1"/>
            <p:nvPr/>
          </p:nvSpPr>
          <p:spPr>
            <a:xfrm>
              <a:off x="7999314" y="5914479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4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36" name="Ovale 335"/>
            <p:cNvSpPr/>
            <p:nvPr/>
          </p:nvSpPr>
          <p:spPr>
            <a:xfrm>
              <a:off x="8070753" y="4985785"/>
              <a:ext cx="714379" cy="42862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0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Q</a:t>
              </a:r>
            </a:p>
          </p:txBody>
        </p:sp>
        <p:sp>
          <p:nvSpPr>
            <p:cNvPr id="337" name="Arco 144"/>
            <p:cNvSpPr>
              <a:spLocks/>
            </p:cNvSpPr>
            <p:nvPr/>
          </p:nvSpPr>
          <p:spPr bwMode="auto">
            <a:xfrm rot="11606798">
              <a:off x="8640712" y="4904539"/>
              <a:ext cx="259569" cy="269067"/>
            </a:xfrm>
            <a:custGeom>
              <a:avLst/>
              <a:gdLst>
                <a:gd name="G0" fmla="+- 21600 0 0"/>
                <a:gd name="G1" fmla="+- 20110 0 0"/>
                <a:gd name="G2" fmla="+- 21600 0 0"/>
                <a:gd name="T0" fmla="*/ 43191 w 43191"/>
                <a:gd name="T1" fmla="*/ 20740 h 41710"/>
                <a:gd name="T2" fmla="*/ 13716 w 43191"/>
                <a:gd name="T3" fmla="*/ 0 h 41710"/>
                <a:gd name="T4" fmla="*/ 21600 w 43191"/>
                <a:gd name="T5" fmla="*/ 20110 h 4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191" h="41710" fill="none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</a:path>
                <a:path w="43191" h="41710" stroke="0" extrusionOk="0">
                  <a:moveTo>
                    <a:pt x="43190" y="20739"/>
                  </a:moveTo>
                  <a:cubicBezTo>
                    <a:pt x="42850" y="32419"/>
                    <a:pt x="33284" y="41709"/>
                    <a:pt x="21600" y="41709"/>
                  </a:cubicBezTo>
                  <a:cubicBezTo>
                    <a:pt x="9670" y="41710"/>
                    <a:pt x="0" y="32039"/>
                    <a:pt x="0" y="20110"/>
                  </a:cubicBezTo>
                  <a:cubicBezTo>
                    <a:pt x="0" y="11223"/>
                    <a:pt x="5442" y="3243"/>
                    <a:pt x="13716" y="0"/>
                  </a:cubicBezTo>
                  <a:lnTo>
                    <a:pt x="21600" y="20110"/>
                  </a:lnTo>
                  <a:close/>
                </a:path>
              </a:pathLst>
            </a:custGeom>
            <a:ln>
              <a:solidFill>
                <a:schemeClr val="tx1"/>
              </a:solidFill>
              <a:tailEnd type="triangle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it-IT" sz="100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38" name="CasellaDiTesto 337"/>
            <p:cNvSpPr txBox="1"/>
            <p:nvPr/>
          </p:nvSpPr>
          <p:spPr>
            <a:xfrm>
              <a:off x="8713694" y="4771471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33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39" name="Connettore 2 338"/>
            <p:cNvCxnSpPr>
              <a:stCxn id="319" idx="3"/>
              <a:endCxn id="336" idx="0"/>
            </p:cNvCxnSpPr>
            <p:nvPr/>
          </p:nvCxnSpPr>
          <p:spPr>
            <a:xfrm rot="16200000" flipH="1">
              <a:off x="7517108" y="4074950"/>
              <a:ext cx="571504" cy="12501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0" name="CasellaDiTesto 339"/>
            <p:cNvSpPr txBox="1"/>
            <p:nvPr/>
          </p:nvSpPr>
          <p:spPr>
            <a:xfrm>
              <a:off x="7713562" y="4525250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κ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3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41" name="Connettore 2 340"/>
            <p:cNvCxnSpPr>
              <a:stCxn id="336" idx="4"/>
              <a:endCxn id="307" idx="0"/>
            </p:cNvCxnSpPr>
            <p:nvPr/>
          </p:nvCxnSpPr>
          <p:spPr>
            <a:xfrm rot="5400000">
              <a:off x="6534848" y="4378549"/>
              <a:ext cx="857233" cy="29289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Connettore 2 341"/>
            <p:cNvCxnSpPr>
              <a:stCxn id="336" idx="4"/>
              <a:endCxn id="308" idx="0"/>
            </p:cNvCxnSpPr>
            <p:nvPr/>
          </p:nvCxnSpPr>
          <p:spPr>
            <a:xfrm rot="5400000">
              <a:off x="6999195" y="4842896"/>
              <a:ext cx="857233" cy="20002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Connettore 2 342"/>
            <p:cNvCxnSpPr>
              <a:stCxn id="336" idx="4"/>
              <a:endCxn id="309" idx="0"/>
            </p:cNvCxnSpPr>
            <p:nvPr/>
          </p:nvCxnSpPr>
          <p:spPr>
            <a:xfrm rot="5400000">
              <a:off x="7463542" y="5307243"/>
              <a:ext cx="857233" cy="10715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Connettore 2 343"/>
            <p:cNvCxnSpPr>
              <a:stCxn id="336" idx="4"/>
              <a:endCxn id="310" idx="0"/>
            </p:cNvCxnSpPr>
            <p:nvPr/>
          </p:nvCxnSpPr>
          <p:spPr>
            <a:xfrm rot="5400000">
              <a:off x="7927889" y="5771590"/>
              <a:ext cx="857233" cy="1428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5" name="CasellaDiTesto 344"/>
            <p:cNvSpPr txBox="1"/>
            <p:nvPr/>
          </p:nvSpPr>
          <p:spPr>
            <a:xfrm>
              <a:off x="7927876" y="5628727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9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46" name="CasellaDiTesto 345"/>
            <p:cNvSpPr txBox="1"/>
            <p:nvPr/>
          </p:nvSpPr>
          <p:spPr>
            <a:xfrm>
              <a:off x="8199994" y="5781127"/>
              <a:ext cx="31290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16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51" name="CasellaDiTesto 350"/>
            <p:cNvSpPr txBox="1"/>
            <p:nvPr/>
          </p:nvSpPr>
          <p:spPr>
            <a:xfrm>
              <a:off x="7642124" y="5342975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52" name="Arco 351"/>
            <p:cNvSpPr/>
            <p:nvPr/>
          </p:nvSpPr>
          <p:spPr>
            <a:xfrm rot="16465268">
              <a:off x="6412444" y="4914359"/>
              <a:ext cx="428628" cy="857232"/>
            </a:xfrm>
            <a:prstGeom prst="arc">
              <a:avLst>
                <a:gd name="adj1" fmla="val 17385323"/>
                <a:gd name="adj2" fmla="val 3268207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3" name="CasellaDiTesto 352"/>
            <p:cNvSpPr txBox="1"/>
            <p:nvPr/>
          </p:nvSpPr>
          <p:spPr>
            <a:xfrm>
              <a:off x="7698340" y="5057223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23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54" name="Arco 353"/>
            <p:cNvSpPr/>
            <p:nvPr/>
          </p:nvSpPr>
          <p:spPr>
            <a:xfrm rot="16465268">
              <a:off x="7669764" y="4940801"/>
              <a:ext cx="428628" cy="799932"/>
            </a:xfrm>
            <a:prstGeom prst="arc">
              <a:avLst>
                <a:gd name="adj1" fmla="val 17385323"/>
                <a:gd name="adj2" fmla="val 3006037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5" name="Arco 354"/>
            <p:cNvSpPr/>
            <p:nvPr/>
          </p:nvSpPr>
          <p:spPr>
            <a:xfrm rot="16200000">
              <a:off x="6888990" y="4024408"/>
              <a:ext cx="676103" cy="2027353"/>
            </a:xfrm>
            <a:prstGeom prst="arc">
              <a:avLst>
                <a:gd name="adj1" fmla="val 16059808"/>
                <a:gd name="adj2" fmla="val 5318967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6" name="CasellaDiTesto 355"/>
            <p:cNvSpPr txBox="1"/>
            <p:nvPr/>
          </p:nvSpPr>
          <p:spPr>
            <a:xfrm>
              <a:off x="6570554" y="4700033"/>
              <a:ext cx="35719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i="1" dirty="0">
                  <a:latin typeface="Times New Roman" pitchFamily="18" charset="0"/>
                  <a:cs typeface="Times New Roman" pitchFamily="18" charset="0"/>
                </a:rPr>
                <a:t>φ</a:t>
              </a:r>
              <a:r>
                <a:rPr lang="en-US" sz="1000" baseline="-25000" dirty="0">
                  <a:latin typeface="Times New Roman" pitchFamily="18" charset="0"/>
                  <a:cs typeface="Times New Roman" pitchFamily="18" charset="0"/>
                </a:rPr>
                <a:t>13</a:t>
              </a:r>
              <a:endPara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57" name="CasellaDiTesto 356"/>
            <p:cNvSpPr txBox="1"/>
            <p:nvPr/>
          </p:nvSpPr>
          <p:spPr>
            <a:xfrm>
              <a:off x="7713562" y="5557289"/>
              <a:ext cx="24878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it-IT" sz="1000" dirty="0">
                  <a:latin typeface="Times New Roman" pitchFamily="18" charset="0"/>
                  <a:cs typeface="Times New Roman" pitchFamily="18" charset="0"/>
                </a:rPr>
                <a:t>4</a:t>
              </a:r>
              <a:endPara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pic>
        <p:nvPicPr>
          <p:cNvPr id="179" name="Immagine 178">
            <a:extLst>
              <a:ext uri="{FF2B5EF4-FFF2-40B4-BE49-F238E27FC236}">
                <a16:creationId xmlns:a16="http://schemas.microsoft.com/office/drawing/2014/main" id="{1B6D8FE0-E5C8-4135-80D9-B12DCF7C7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80" name="CasellaDiTesto 179">
            <a:extLst>
              <a:ext uri="{FF2B5EF4-FFF2-40B4-BE49-F238E27FC236}">
                <a16:creationId xmlns:a16="http://schemas.microsoft.com/office/drawing/2014/main" id="{23DE3C6C-BE80-40FC-91EE-C533E0A2791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21475466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Multilevel SEM</a:t>
            </a:r>
          </a:p>
        </p:txBody>
      </p:sp>
      <p:sp>
        <p:nvSpPr>
          <p:cNvPr id="180" name="CasellaDiTesto 179"/>
          <p:cNvSpPr txBox="1"/>
          <p:nvPr/>
        </p:nvSpPr>
        <p:spPr>
          <a:xfrm>
            <a:off x="5593604" y="4658481"/>
            <a:ext cx="441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0" dirty="0">
                <a:latin typeface="Times New Roman" panose="02020603050405020304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181" name="Rettangolo 180"/>
          <p:cNvSpPr/>
          <p:nvPr/>
        </p:nvSpPr>
        <p:spPr>
          <a:xfrm>
            <a:off x="6307984" y="5410414"/>
            <a:ext cx="1357322" cy="500066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sz="2000" i="1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endParaRPr lang="it-IT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CasellaDiTesto 181"/>
          <p:cNvSpPr txBox="1"/>
          <p:nvPr/>
        </p:nvSpPr>
        <p:spPr>
          <a:xfrm>
            <a:off x="1521638" y="4481720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2)</a:t>
            </a:r>
          </a:p>
        </p:txBody>
      </p:sp>
      <p:sp>
        <p:nvSpPr>
          <p:cNvPr id="183" name="CasellaDiTesto 182"/>
          <p:cNvSpPr txBox="1"/>
          <p:nvPr/>
        </p:nvSpPr>
        <p:spPr>
          <a:xfrm>
            <a:off x="1538066" y="4826768"/>
            <a:ext cx="1559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 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1)</a:t>
            </a:r>
          </a:p>
        </p:txBody>
      </p:sp>
      <p:cxnSp>
        <p:nvCxnSpPr>
          <p:cNvPr id="184" name="Connettore 2 183"/>
          <p:cNvCxnSpPr>
            <a:stCxn id="185" idx="2"/>
          </p:cNvCxnSpPr>
          <p:nvPr/>
        </p:nvCxnSpPr>
        <p:spPr>
          <a:xfrm rot="10800000" flipV="1">
            <a:off x="7593868" y="5160382"/>
            <a:ext cx="500066" cy="2500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Ovale 184"/>
          <p:cNvSpPr/>
          <p:nvPr/>
        </p:nvSpPr>
        <p:spPr>
          <a:xfrm>
            <a:off x="8093934" y="4910348"/>
            <a:ext cx="714380" cy="500066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i="1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endParaRPr lang="it-IT" i="1" baseline="-25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Ovale 185"/>
          <p:cNvSpPr/>
          <p:nvPr/>
        </p:nvSpPr>
        <p:spPr>
          <a:xfrm>
            <a:off x="6956004" y="3838778"/>
            <a:ext cx="642942" cy="500066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it-IT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</p:txBody>
      </p:sp>
      <p:sp>
        <p:nvSpPr>
          <p:cNvPr id="187" name="Ovale 186"/>
          <p:cNvSpPr/>
          <p:nvPr/>
        </p:nvSpPr>
        <p:spPr>
          <a:xfrm>
            <a:off x="4307720" y="3838778"/>
            <a:ext cx="1285884" cy="500066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</a:t>
            </a:r>
            <a:r>
              <a:rPr lang="it-IT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Intercept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Connettore 2 187"/>
          <p:cNvCxnSpPr>
            <a:stCxn id="186" idx="2"/>
            <a:endCxn id="187" idx="6"/>
          </p:cNvCxnSpPr>
          <p:nvPr/>
        </p:nvCxnSpPr>
        <p:spPr>
          <a:xfrm rot="10800000">
            <a:off x="5593604" y="4088811"/>
            <a:ext cx="1362400" cy="15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Connettore 2 188"/>
          <p:cNvCxnSpPr>
            <a:stCxn id="190" idx="1"/>
            <a:endCxn id="187" idx="6"/>
          </p:cNvCxnSpPr>
          <p:nvPr/>
        </p:nvCxnSpPr>
        <p:spPr>
          <a:xfrm rot="10800000" flipV="1">
            <a:off x="5593604" y="3553027"/>
            <a:ext cx="1017992" cy="535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Triangolo isoscele 189"/>
          <p:cNvSpPr/>
          <p:nvPr/>
        </p:nvSpPr>
        <p:spPr>
          <a:xfrm>
            <a:off x="6522298" y="3338712"/>
            <a:ext cx="357190" cy="428628"/>
          </a:xfrm>
          <a:prstGeom prst="triangl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91" name="CasellaDiTesto 190"/>
          <p:cNvSpPr txBox="1"/>
          <p:nvPr/>
        </p:nvSpPr>
        <p:spPr>
          <a:xfrm>
            <a:off x="5711970" y="3553028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00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8" name="Rettangolo 357"/>
          <p:cNvSpPr/>
          <p:nvPr/>
        </p:nvSpPr>
        <p:spPr>
          <a:xfrm>
            <a:off x="3950530" y="5410414"/>
            <a:ext cx="1357322" cy="500066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000" i="1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endParaRPr lang="it-IT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9" name="Connettore 2 358"/>
          <p:cNvCxnSpPr>
            <a:stCxn id="358" idx="3"/>
            <a:endCxn id="181" idx="1"/>
          </p:cNvCxnSpPr>
          <p:nvPr/>
        </p:nvCxnSpPr>
        <p:spPr>
          <a:xfrm>
            <a:off x="5307852" y="5660447"/>
            <a:ext cx="1000132" cy="15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CasellaDiTesto 359"/>
          <p:cNvSpPr txBox="1"/>
          <p:nvPr/>
        </p:nvSpPr>
        <p:spPr>
          <a:xfrm>
            <a:off x="6081152" y="4658481"/>
            <a:ext cx="441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0" dirty="0">
                <a:latin typeface="Times New Roman" panose="02020603050405020304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361" name="Ovale 360"/>
          <p:cNvSpPr/>
          <p:nvPr/>
        </p:nvSpPr>
        <p:spPr>
          <a:xfrm>
            <a:off x="4236282" y="2624332"/>
            <a:ext cx="1428760" cy="642942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slope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2" name="Ovale 361"/>
          <p:cNvSpPr/>
          <p:nvPr/>
        </p:nvSpPr>
        <p:spPr>
          <a:xfrm>
            <a:off x="6879488" y="2695770"/>
            <a:ext cx="642942" cy="500066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it-IT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</p:txBody>
      </p:sp>
      <p:cxnSp>
        <p:nvCxnSpPr>
          <p:cNvPr id="363" name="Connettore 2 362"/>
          <p:cNvCxnSpPr>
            <a:stCxn id="362" idx="2"/>
            <a:endCxn id="361" idx="6"/>
          </p:cNvCxnSpPr>
          <p:nvPr/>
        </p:nvCxnSpPr>
        <p:spPr>
          <a:xfrm rot="10800000">
            <a:off x="5665042" y="2945803"/>
            <a:ext cx="1214446" cy="15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4" name="Arco 363"/>
          <p:cNvSpPr/>
          <p:nvPr/>
        </p:nvSpPr>
        <p:spPr>
          <a:xfrm>
            <a:off x="7241756" y="2910086"/>
            <a:ext cx="642942" cy="1263165"/>
          </a:xfrm>
          <a:prstGeom prst="arc">
            <a:avLst>
              <a:gd name="adj1" fmla="val 15974529"/>
              <a:gd name="adj2" fmla="val 528034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7" name="Connettore 2 366"/>
          <p:cNvCxnSpPr>
            <a:stCxn id="190" idx="1"/>
            <a:endCxn id="361" idx="6"/>
          </p:cNvCxnSpPr>
          <p:nvPr/>
        </p:nvCxnSpPr>
        <p:spPr>
          <a:xfrm rot="10800000">
            <a:off x="5665042" y="2945806"/>
            <a:ext cx="946554" cy="6072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8" name="CasellaDiTesto 367"/>
          <p:cNvSpPr txBox="1"/>
          <p:nvPr/>
        </p:nvSpPr>
        <p:spPr>
          <a:xfrm>
            <a:off x="5724128" y="3056380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9" name="Rettangolo 368"/>
          <p:cNvSpPr/>
          <p:nvPr/>
        </p:nvSpPr>
        <p:spPr>
          <a:xfrm>
            <a:off x="2287646" y="3815314"/>
            <a:ext cx="1148086" cy="513176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it-IT" sz="2000" i="1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endParaRPr lang="it-IT" sz="2000" i="1" baseline="-25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0" name="Connettore 2 369"/>
          <p:cNvCxnSpPr>
            <a:stCxn id="369" idx="3"/>
            <a:endCxn id="187" idx="2"/>
          </p:cNvCxnSpPr>
          <p:nvPr/>
        </p:nvCxnSpPr>
        <p:spPr>
          <a:xfrm>
            <a:off x="3435732" y="4071902"/>
            <a:ext cx="871988" cy="169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1" name="CasellaDiTesto 370"/>
          <p:cNvSpPr txBox="1"/>
          <p:nvPr/>
        </p:nvSpPr>
        <p:spPr>
          <a:xfrm>
            <a:off x="3664778" y="3767342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2" name="CasellaDiTesto 371"/>
          <p:cNvSpPr txBox="1"/>
          <p:nvPr/>
        </p:nvSpPr>
        <p:spPr>
          <a:xfrm>
            <a:off x="1535506" y="4631264"/>
            <a:ext cx="75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-----------------------------------------------------------------------------------------------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7224138" y="2264292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00</a:t>
            </a:r>
          </a:p>
        </p:txBody>
      </p:sp>
      <p:sp>
        <p:nvSpPr>
          <p:cNvPr id="373" name="Arco 144"/>
          <p:cNvSpPr>
            <a:spLocks/>
          </p:cNvSpPr>
          <p:nvPr/>
        </p:nvSpPr>
        <p:spPr bwMode="auto">
          <a:xfrm rot="8816544">
            <a:off x="7077396" y="2508650"/>
            <a:ext cx="278276" cy="292024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4" name="CasellaDiTesto 373"/>
          <p:cNvSpPr txBox="1"/>
          <p:nvPr/>
        </p:nvSpPr>
        <p:spPr>
          <a:xfrm>
            <a:off x="7368154" y="428051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sp>
        <p:nvSpPr>
          <p:cNvPr id="376" name="Arco 144"/>
          <p:cNvSpPr>
            <a:spLocks/>
          </p:cNvSpPr>
          <p:nvPr/>
        </p:nvSpPr>
        <p:spPr bwMode="auto">
          <a:xfrm rot="19472800">
            <a:off x="7153444" y="4279406"/>
            <a:ext cx="230069" cy="216321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 type="stealth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7" name="CasellaDiTesto 376"/>
          <p:cNvSpPr txBox="1"/>
          <p:nvPr/>
        </p:nvSpPr>
        <p:spPr>
          <a:xfrm>
            <a:off x="7669818" y="3324870"/>
            <a:ext cx="4315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it-IT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  <p:sp>
        <p:nvSpPr>
          <p:cNvPr id="378" name="CasellaDiTesto 377"/>
          <p:cNvSpPr txBox="1"/>
          <p:nvPr/>
        </p:nvSpPr>
        <p:spPr>
          <a:xfrm>
            <a:off x="5603668" y="5754742"/>
            <a:ext cx="394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sz="1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endParaRPr lang="it-IT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9" name="CasellaDiTesto 378"/>
          <p:cNvSpPr txBox="1"/>
          <p:nvPr/>
        </p:nvSpPr>
        <p:spPr>
          <a:xfrm>
            <a:off x="35432" y="1981289"/>
            <a:ext cx="38391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1: 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it-IT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endParaRPr lang="it-IT" sz="2000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2: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00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 </a:t>
            </a:r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it-IT" sz="20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2: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l-GR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it-IT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it-IT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107504" y="6351711"/>
            <a:ext cx="7393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For </a:t>
            </a:r>
            <a:r>
              <a:rPr lang="it-IT" sz="1200" dirty="0" err="1"/>
              <a:t>sake</a:t>
            </a:r>
            <a:r>
              <a:rPr lang="it-IT" sz="1200" dirty="0"/>
              <a:t> of </a:t>
            </a:r>
            <a:r>
              <a:rPr lang="it-IT" sz="1200" dirty="0" err="1"/>
              <a:t>clarity</a:t>
            </a:r>
            <a:r>
              <a:rPr lang="it-IT" sz="1200" dirty="0"/>
              <a:t>, Formula and Figure </a:t>
            </a:r>
            <a:r>
              <a:rPr lang="it-IT" sz="1200" dirty="0" err="1"/>
              <a:t>refer</a:t>
            </a:r>
            <a:r>
              <a:rPr lang="it-IT" sz="1200" dirty="0"/>
              <a:t> to a </a:t>
            </a:r>
            <a:r>
              <a:rPr lang="it-IT" sz="1200" dirty="0" err="1"/>
              <a:t>simple</a:t>
            </a:r>
            <a:r>
              <a:rPr lang="it-IT" sz="1200" dirty="0"/>
              <a:t> </a:t>
            </a:r>
            <a:r>
              <a:rPr lang="it-IT" sz="1200" dirty="0" err="1"/>
              <a:t>multilevel</a:t>
            </a:r>
            <a:r>
              <a:rPr lang="it-IT" sz="1200" dirty="0"/>
              <a:t> </a:t>
            </a:r>
            <a:r>
              <a:rPr lang="it-IT" sz="1200" dirty="0" err="1"/>
              <a:t>regression</a:t>
            </a:r>
            <a:r>
              <a:rPr lang="it-IT" sz="1200" dirty="0"/>
              <a:t>.</a:t>
            </a:r>
          </a:p>
          <a:p>
            <a:r>
              <a:rPr lang="it-IT" sz="1200" dirty="0"/>
              <a:t>The use of </a:t>
            </a:r>
            <a:r>
              <a:rPr lang="it-IT" sz="1200" dirty="0" err="1"/>
              <a:t>latent</a:t>
            </a:r>
            <a:r>
              <a:rPr lang="it-IT" sz="1200" dirty="0"/>
              <a:t> </a:t>
            </a:r>
            <a:r>
              <a:rPr lang="it-IT" sz="1200" dirty="0" err="1"/>
              <a:t>variables</a:t>
            </a:r>
            <a:r>
              <a:rPr lang="it-IT" sz="1200" dirty="0"/>
              <a:t>, or </a:t>
            </a:r>
            <a:r>
              <a:rPr lang="it-IT" sz="1200" dirty="0" err="1"/>
              <a:t>adding</a:t>
            </a:r>
            <a:r>
              <a:rPr lang="it-IT" sz="1200" dirty="0"/>
              <a:t> more </a:t>
            </a:r>
            <a:r>
              <a:rPr lang="it-IT" sz="1200" dirty="0" err="1"/>
              <a:t>than</a:t>
            </a:r>
            <a:r>
              <a:rPr lang="it-IT" sz="1200" dirty="0"/>
              <a:t> </a:t>
            </a:r>
            <a:r>
              <a:rPr lang="it-IT" sz="1200" dirty="0" err="1"/>
              <a:t>one</a:t>
            </a:r>
            <a:r>
              <a:rPr lang="it-IT" sz="1200" dirty="0"/>
              <a:t> </a:t>
            </a:r>
            <a:r>
              <a:rPr lang="it-IT" sz="1200" dirty="0" err="1"/>
              <a:t>dependent</a:t>
            </a:r>
            <a:r>
              <a:rPr lang="it-IT" sz="1200" dirty="0"/>
              <a:t> </a:t>
            </a:r>
            <a:r>
              <a:rPr lang="it-IT" sz="1200" dirty="0" err="1"/>
              <a:t>variable</a:t>
            </a:r>
            <a:r>
              <a:rPr lang="it-IT" sz="1200" dirty="0"/>
              <a:t>, </a:t>
            </a:r>
            <a:r>
              <a:rPr lang="it-IT" sz="1200" dirty="0" err="1"/>
              <a:t>would</a:t>
            </a:r>
            <a:r>
              <a:rPr lang="it-IT" sz="1200" dirty="0"/>
              <a:t> </a:t>
            </a:r>
            <a:r>
              <a:rPr lang="it-IT" sz="1200" dirty="0" err="1"/>
              <a:t>make</a:t>
            </a:r>
            <a:r>
              <a:rPr lang="it-IT" sz="1200" dirty="0"/>
              <a:t> </a:t>
            </a:r>
            <a:r>
              <a:rPr lang="it-IT" sz="1200" dirty="0" err="1"/>
              <a:t>this</a:t>
            </a:r>
            <a:r>
              <a:rPr lang="it-IT" sz="1200" dirty="0"/>
              <a:t> model a </a:t>
            </a:r>
            <a:r>
              <a:rPr lang="it-IT" sz="1200" dirty="0" err="1"/>
              <a:t>Multilevel</a:t>
            </a:r>
            <a:r>
              <a:rPr lang="it-IT" sz="1200" dirty="0"/>
              <a:t> SEM.</a:t>
            </a: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E094C428-8FBA-4134-9FE2-C81D0DE3F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CE1BF19-B2A0-4052-BF01-E5391A5A62B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48385382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Dynamic SEM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(Combination of Time Series Modeling, Multilevel Modeling, and SEM)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E094C428-8FBA-4134-9FE2-C81D0DE3F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45C6AEE3-9994-42F7-B4FE-ED33A7FA07A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5" y="2197080"/>
            <a:ext cx="9072245" cy="438721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9C66DFE-BD40-4560-AF5F-B692131CC640}"/>
              </a:ext>
            </a:extLst>
          </p:cNvPr>
          <p:cNvSpPr txBox="1"/>
          <p:nvPr/>
        </p:nvSpPr>
        <p:spPr>
          <a:xfrm>
            <a:off x="179512" y="6584295"/>
            <a:ext cx="70920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/>
              <a:t>From Perinelli, Vignoli, </a:t>
            </a:r>
            <a:r>
              <a:rPr lang="it-IT" sz="800" dirty="0" err="1"/>
              <a:t>Kröner</a:t>
            </a:r>
            <a:r>
              <a:rPr lang="it-IT" sz="800" dirty="0"/>
              <a:t>, Müller, </a:t>
            </a:r>
            <a:r>
              <a:rPr lang="it-IT" sz="800" dirty="0" err="1"/>
              <a:t>Genrich</a:t>
            </a:r>
            <a:r>
              <a:rPr lang="it-IT" sz="800" dirty="0"/>
              <a:t>, &amp; </a:t>
            </a:r>
            <a:r>
              <a:rPr lang="it-IT" sz="800" dirty="0" err="1"/>
              <a:t>Fraccaroli</a:t>
            </a:r>
            <a:r>
              <a:rPr lang="it-IT" sz="800" dirty="0"/>
              <a:t> (</a:t>
            </a:r>
            <a:r>
              <a:rPr lang="it-IT" sz="800" dirty="0">
                <a:hlinkClick r:id="rId4"/>
              </a:rPr>
              <a:t>2023</a:t>
            </a:r>
            <a:r>
              <a:rPr lang="it-IT" sz="800" dirty="0"/>
              <a:t>). </a:t>
            </a:r>
            <a:r>
              <a:rPr lang="it-IT" sz="800" dirty="0" err="1"/>
              <a:t>Syntaxes</a:t>
            </a:r>
            <a:r>
              <a:rPr lang="it-IT" sz="800" dirty="0"/>
              <a:t> available in </a:t>
            </a:r>
            <a:r>
              <a:rPr lang="it-IT" sz="800" dirty="0" err="1"/>
              <a:t>Suppl</a:t>
            </a:r>
            <a:r>
              <a:rPr lang="it-IT" sz="800" dirty="0"/>
              <a:t> </a:t>
            </a:r>
            <a:r>
              <a:rPr lang="it-IT" sz="800" dirty="0" err="1"/>
              <a:t>Material</a:t>
            </a:r>
            <a:r>
              <a:rPr lang="it-IT" sz="800" dirty="0"/>
              <a:t>. </a:t>
            </a:r>
            <a:r>
              <a:rPr lang="it-IT" sz="800" dirty="0" err="1"/>
              <a:t>See</a:t>
            </a:r>
            <a:r>
              <a:rPr lang="it-IT" sz="800" dirty="0"/>
              <a:t> «</a:t>
            </a:r>
            <a:r>
              <a:rPr lang="it-IT" sz="800" dirty="0" err="1"/>
              <a:t>Suggested</a:t>
            </a:r>
            <a:r>
              <a:rPr lang="it-IT" sz="800" dirty="0"/>
              <a:t> Reading» section for literature on DSEM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A9004C0-F3AB-478F-A6C8-50DDC41C6D32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5847312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Mixture Models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Muthén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Psychometrika</a:t>
            </a:r>
            <a:r>
              <a:rPr lang="en-US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1989)</a:t>
            </a:r>
          </a:p>
        </p:txBody>
      </p:sp>
      <p:grpSp>
        <p:nvGrpSpPr>
          <p:cNvPr id="16" name="Gruppo 15"/>
          <p:cNvGrpSpPr/>
          <p:nvPr/>
        </p:nvGrpSpPr>
        <p:grpSpPr>
          <a:xfrm>
            <a:off x="4572000" y="1829654"/>
            <a:ext cx="4308465" cy="1743362"/>
            <a:chOff x="4439999" y="2132856"/>
            <a:chExt cx="4308465" cy="1743362"/>
          </a:xfrm>
        </p:grpSpPr>
        <p:sp>
          <p:nvSpPr>
            <p:cNvPr id="179" name="Ovale 178"/>
            <p:cNvSpPr/>
            <p:nvPr/>
          </p:nvSpPr>
          <p:spPr>
            <a:xfrm>
              <a:off x="6168191" y="2132856"/>
              <a:ext cx="828737" cy="642045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000" b="1" i="1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rPr>
                <a:t>c</a:t>
              </a:r>
              <a:endParaRPr lang="it-IT" sz="2000" b="1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80" name="Rettangolo 179"/>
            <p:cNvSpPr/>
            <p:nvPr/>
          </p:nvSpPr>
          <p:spPr>
            <a:xfrm>
              <a:off x="4439999" y="3245304"/>
              <a:ext cx="771525" cy="6143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</a:p>
          </p:txBody>
        </p:sp>
        <p:sp>
          <p:nvSpPr>
            <p:cNvPr id="181" name="Rettangolo 180"/>
            <p:cNvSpPr/>
            <p:nvPr/>
          </p:nvSpPr>
          <p:spPr>
            <a:xfrm>
              <a:off x="5324234" y="3251275"/>
              <a:ext cx="771525" cy="6143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</a:p>
          </p:txBody>
        </p:sp>
        <p:cxnSp>
          <p:nvCxnSpPr>
            <p:cNvPr id="182" name="Connettore 2 181"/>
            <p:cNvCxnSpPr>
              <a:stCxn id="179" idx="4"/>
              <a:endCxn id="180" idx="0"/>
            </p:cNvCxnSpPr>
            <p:nvPr/>
          </p:nvCxnSpPr>
          <p:spPr>
            <a:xfrm flipH="1">
              <a:off x="4825762" y="2774901"/>
              <a:ext cx="1756798" cy="4704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2 182"/>
            <p:cNvCxnSpPr>
              <a:stCxn id="179" idx="4"/>
              <a:endCxn id="181" idx="0"/>
            </p:cNvCxnSpPr>
            <p:nvPr/>
          </p:nvCxnSpPr>
          <p:spPr>
            <a:xfrm flipH="1">
              <a:off x="5709997" y="2774901"/>
              <a:ext cx="872563" cy="47637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Rettangolo 183"/>
            <p:cNvSpPr/>
            <p:nvPr/>
          </p:nvSpPr>
          <p:spPr>
            <a:xfrm>
              <a:off x="6208469" y="3257302"/>
              <a:ext cx="771525" cy="6143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3</a:t>
              </a:r>
            </a:p>
          </p:txBody>
        </p:sp>
        <p:cxnSp>
          <p:nvCxnSpPr>
            <p:cNvPr id="185" name="Connettore 2 184"/>
            <p:cNvCxnSpPr>
              <a:stCxn id="179" idx="4"/>
              <a:endCxn id="184" idx="0"/>
            </p:cNvCxnSpPr>
            <p:nvPr/>
          </p:nvCxnSpPr>
          <p:spPr>
            <a:xfrm>
              <a:off x="6582560" y="2774901"/>
              <a:ext cx="11672" cy="4824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ttangolo 188"/>
            <p:cNvSpPr/>
            <p:nvPr/>
          </p:nvSpPr>
          <p:spPr>
            <a:xfrm>
              <a:off x="7092704" y="3251275"/>
              <a:ext cx="771525" cy="6143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4</a:t>
              </a:r>
            </a:p>
          </p:txBody>
        </p:sp>
        <p:sp>
          <p:nvSpPr>
            <p:cNvPr id="190" name="Rettangolo 189"/>
            <p:cNvSpPr/>
            <p:nvPr/>
          </p:nvSpPr>
          <p:spPr>
            <a:xfrm>
              <a:off x="7976939" y="3261855"/>
              <a:ext cx="771525" cy="6143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</a:t>
              </a:r>
              <a:r>
                <a:rPr lang="it-IT" b="1" baseline="-25000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5</a:t>
              </a:r>
            </a:p>
          </p:txBody>
        </p:sp>
        <p:cxnSp>
          <p:nvCxnSpPr>
            <p:cNvPr id="358" name="Connettore 2 357"/>
            <p:cNvCxnSpPr>
              <a:stCxn id="179" idx="4"/>
              <a:endCxn id="189" idx="0"/>
            </p:cNvCxnSpPr>
            <p:nvPr/>
          </p:nvCxnSpPr>
          <p:spPr>
            <a:xfrm>
              <a:off x="6582560" y="2774901"/>
              <a:ext cx="895907" cy="47637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Connettore 2 358"/>
            <p:cNvCxnSpPr>
              <a:stCxn id="179" idx="4"/>
              <a:endCxn id="190" idx="0"/>
            </p:cNvCxnSpPr>
            <p:nvPr/>
          </p:nvCxnSpPr>
          <p:spPr>
            <a:xfrm>
              <a:off x="6582560" y="2774901"/>
              <a:ext cx="1780142" cy="4869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CasellaDiTesto 14"/>
          <p:cNvSpPr txBox="1"/>
          <p:nvPr/>
        </p:nvSpPr>
        <p:spPr>
          <a:xfrm>
            <a:off x="107504" y="2350621"/>
            <a:ext cx="4521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Latent</a:t>
            </a:r>
            <a:r>
              <a:rPr lang="it-IT" dirty="0"/>
              <a:t> Class Analysis (LCA;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i="1" dirty="0"/>
              <a:t>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dichotomous</a:t>
            </a:r>
            <a:r>
              <a:rPr lang="it-IT" dirty="0"/>
              <a:t>)</a:t>
            </a:r>
          </a:p>
          <a:p>
            <a:r>
              <a:rPr lang="it-IT" dirty="0" err="1"/>
              <a:t>Latent</a:t>
            </a:r>
            <a:r>
              <a:rPr lang="it-IT" dirty="0"/>
              <a:t> </a:t>
            </a:r>
            <a:r>
              <a:rPr lang="it-IT" dirty="0" err="1"/>
              <a:t>Profile</a:t>
            </a:r>
            <a:r>
              <a:rPr lang="it-IT" dirty="0"/>
              <a:t> </a:t>
            </a:r>
            <a:r>
              <a:rPr lang="it-IT" dirty="0" err="1"/>
              <a:t>Anlaysis</a:t>
            </a:r>
            <a:r>
              <a:rPr lang="it-IT" dirty="0"/>
              <a:t> (LPA;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i="1" dirty="0"/>
              <a:t>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continuous</a:t>
            </a:r>
            <a:r>
              <a:rPr lang="it-IT" dirty="0"/>
              <a:t>) </a:t>
            </a:r>
          </a:p>
        </p:txBody>
      </p:sp>
      <p:sp>
        <p:nvSpPr>
          <p:cNvPr id="360" name="CasellaDiTesto 359"/>
          <p:cNvSpPr txBox="1"/>
          <p:nvPr/>
        </p:nvSpPr>
        <p:spPr>
          <a:xfrm>
            <a:off x="107504" y="4869160"/>
            <a:ext cx="308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Growth</a:t>
            </a:r>
            <a:r>
              <a:rPr lang="it-IT" dirty="0"/>
              <a:t> </a:t>
            </a:r>
            <a:r>
              <a:rPr lang="it-IT" dirty="0" err="1"/>
              <a:t>Mixture</a:t>
            </a:r>
            <a:r>
              <a:rPr lang="it-IT" dirty="0"/>
              <a:t> Model (GMM)</a:t>
            </a:r>
          </a:p>
        </p:txBody>
      </p:sp>
      <p:cxnSp>
        <p:nvCxnSpPr>
          <p:cNvPr id="361" name="Connettore 2 360"/>
          <p:cNvCxnSpPr>
            <a:stCxn id="387" idx="4"/>
            <a:endCxn id="372" idx="0"/>
          </p:cNvCxnSpPr>
          <p:nvPr/>
        </p:nvCxnSpPr>
        <p:spPr>
          <a:xfrm rot="5400000">
            <a:off x="4811786" y="4972884"/>
            <a:ext cx="857233" cy="1643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Connettore 2 361"/>
          <p:cNvCxnSpPr>
            <a:stCxn id="384" idx="3"/>
            <a:endCxn id="366" idx="0"/>
          </p:cNvCxnSpPr>
          <p:nvPr/>
        </p:nvCxnSpPr>
        <p:spPr>
          <a:xfrm rot="5400000">
            <a:off x="5043943" y="4526382"/>
            <a:ext cx="214290" cy="6072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CasellaDiTesto 362"/>
          <p:cNvSpPr txBox="1"/>
          <p:nvPr/>
        </p:nvSpPr>
        <p:spPr>
          <a:xfrm>
            <a:off x="4918930" y="4619519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κ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64" name="Connettore 2 363"/>
          <p:cNvCxnSpPr>
            <a:stCxn id="366" idx="4"/>
            <a:endCxn id="365" idx="0"/>
          </p:cNvCxnSpPr>
          <p:nvPr/>
        </p:nvCxnSpPr>
        <p:spPr>
          <a:xfrm rot="5400000">
            <a:off x="3740187" y="5115764"/>
            <a:ext cx="857257" cy="13572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5" name="Rettangolo 364"/>
          <p:cNvSpPr/>
          <p:nvPr/>
        </p:nvSpPr>
        <p:spPr>
          <a:xfrm>
            <a:off x="3275856" y="6223038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T1</a:t>
            </a:r>
          </a:p>
        </p:txBody>
      </p:sp>
      <p:sp>
        <p:nvSpPr>
          <p:cNvPr id="366" name="Ovale 365"/>
          <p:cNvSpPr/>
          <p:nvPr/>
        </p:nvSpPr>
        <p:spPr>
          <a:xfrm>
            <a:off x="4490270" y="4937154"/>
            <a:ext cx="714379" cy="42862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</a:t>
            </a:r>
          </a:p>
        </p:txBody>
      </p:sp>
      <p:cxnSp>
        <p:nvCxnSpPr>
          <p:cNvPr id="367" name="Connettore 2 366"/>
          <p:cNvCxnSpPr>
            <a:stCxn id="366" idx="4"/>
            <a:endCxn id="372" idx="0"/>
          </p:cNvCxnSpPr>
          <p:nvPr/>
        </p:nvCxnSpPr>
        <p:spPr>
          <a:xfrm rot="5400000">
            <a:off x="4204534" y="5580111"/>
            <a:ext cx="857257" cy="4285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Connettore 2 367"/>
          <p:cNvCxnSpPr>
            <a:stCxn id="366" idx="4"/>
            <a:endCxn id="373" idx="0"/>
          </p:cNvCxnSpPr>
          <p:nvPr/>
        </p:nvCxnSpPr>
        <p:spPr>
          <a:xfrm rot="16200000" flipH="1">
            <a:off x="4668881" y="5544360"/>
            <a:ext cx="857257" cy="5000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Connettore 2 368"/>
          <p:cNvCxnSpPr>
            <a:stCxn id="366" idx="4"/>
            <a:endCxn id="374" idx="0"/>
          </p:cNvCxnSpPr>
          <p:nvPr/>
        </p:nvCxnSpPr>
        <p:spPr>
          <a:xfrm rot="16200000" flipH="1">
            <a:off x="5133228" y="5080013"/>
            <a:ext cx="857257" cy="1428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1" name="CasellaDiTesto 370"/>
          <p:cNvSpPr txBox="1"/>
          <p:nvPr/>
        </p:nvSpPr>
        <p:spPr>
          <a:xfrm>
            <a:off x="4347426" y="5437244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2" name="Rettangolo 371"/>
          <p:cNvSpPr/>
          <p:nvPr/>
        </p:nvSpPr>
        <p:spPr>
          <a:xfrm>
            <a:off x="4204550" y="6223038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T2</a:t>
            </a:r>
          </a:p>
        </p:txBody>
      </p:sp>
      <p:sp>
        <p:nvSpPr>
          <p:cNvPr id="373" name="Rettangolo 372"/>
          <p:cNvSpPr/>
          <p:nvPr/>
        </p:nvSpPr>
        <p:spPr>
          <a:xfrm>
            <a:off x="5133244" y="6223038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T3</a:t>
            </a:r>
          </a:p>
        </p:txBody>
      </p:sp>
      <p:sp>
        <p:nvSpPr>
          <p:cNvPr id="374" name="Rettangolo 373"/>
          <p:cNvSpPr/>
          <p:nvPr/>
        </p:nvSpPr>
        <p:spPr>
          <a:xfrm>
            <a:off x="6061938" y="6223038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T4</a:t>
            </a:r>
          </a:p>
        </p:txBody>
      </p:sp>
      <p:sp>
        <p:nvSpPr>
          <p:cNvPr id="375" name="Rettangolo 374"/>
          <p:cNvSpPr/>
          <p:nvPr/>
        </p:nvSpPr>
        <p:spPr>
          <a:xfrm>
            <a:off x="6990632" y="6223038"/>
            <a:ext cx="428628" cy="28575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it-IT" sz="1000" baseline="-25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T5</a:t>
            </a:r>
          </a:p>
        </p:txBody>
      </p:sp>
      <p:sp>
        <p:nvSpPr>
          <p:cNvPr id="376" name="CasellaDiTesto 375"/>
          <p:cNvSpPr txBox="1"/>
          <p:nvPr/>
        </p:nvSpPr>
        <p:spPr>
          <a:xfrm>
            <a:off x="4690982" y="5885261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7" name="CasellaDiTesto 376"/>
          <p:cNvSpPr txBox="1"/>
          <p:nvPr/>
        </p:nvSpPr>
        <p:spPr>
          <a:xfrm>
            <a:off x="4847492" y="5580120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8" name="CasellaDiTesto 377"/>
          <p:cNvSpPr txBox="1"/>
          <p:nvPr/>
        </p:nvSpPr>
        <p:spPr>
          <a:xfrm>
            <a:off x="5119610" y="5508682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79" name="Connettore 2 378"/>
          <p:cNvCxnSpPr>
            <a:endCxn id="365" idx="2"/>
          </p:cNvCxnSpPr>
          <p:nvPr/>
        </p:nvCxnSpPr>
        <p:spPr>
          <a:xfrm rot="16200000" flipV="1">
            <a:off x="3383014" y="6615946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Connettore 2 379"/>
          <p:cNvCxnSpPr/>
          <p:nvPr/>
        </p:nvCxnSpPr>
        <p:spPr>
          <a:xfrm rot="16200000" flipV="1">
            <a:off x="4311676" y="6615946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Connettore 2 380"/>
          <p:cNvCxnSpPr/>
          <p:nvPr/>
        </p:nvCxnSpPr>
        <p:spPr>
          <a:xfrm rot="16200000" flipV="1">
            <a:off x="5240402" y="6615946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Connettore 2 381"/>
          <p:cNvCxnSpPr/>
          <p:nvPr/>
        </p:nvCxnSpPr>
        <p:spPr>
          <a:xfrm rot="16200000" flipV="1">
            <a:off x="6169096" y="6615946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Connettore 2 382"/>
          <p:cNvCxnSpPr/>
          <p:nvPr/>
        </p:nvCxnSpPr>
        <p:spPr>
          <a:xfrm rot="16200000" flipV="1">
            <a:off x="7097790" y="6615946"/>
            <a:ext cx="21431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Triangolo isoscele 383"/>
          <p:cNvSpPr/>
          <p:nvPr/>
        </p:nvSpPr>
        <p:spPr>
          <a:xfrm>
            <a:off x="5276120" y="4437112"/>
            <a:ext cx="357190" cy="285752"/>
          </a:xfrm>
          <a:prstGeom prst="triangl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385" name="Arco 144"/>
          <p:cNvSpPr>
            <a:spLocks/>
          </p:cNvSpPr>
          <p:nvPr/>
        </p:nvSpPr>
        <p:spPr bwMode="auto">
          <a:xfrm rot="6417929">
            <a:off x="4362225" y="4859982"/>
            <a:ext cx="259569" cy="269067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ln>
            <a:solidFill>
              <a:schemeClr val="tx1"/>
            </a:solidFill>
            <a:tailEnd type="triangle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it-IT" sz="1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6" name="CasellaDiTesto 385"/>
          <p:cNvSpPr txBox="1"/>
          <p:nvPr/>
        </p:nvSpPr>
        <p:spPr>
          <a:xfrm>
            <a:off x="4133080" y="4794278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11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7" name="Ovale 386"/>
          <p:cNvSpPr/>
          <p:nvPr/>
        </p:nvSpPr>
        <p:spPr>
          <a:xfrm>
            <a:off x="5704749" y="4937178"/>
            <a:ext cx="714379" cy="42862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</a:p>
        </p:txBody>
      </p:sp>
      <p:cxnSp>
        <p:nvCxnSpPr>
          <p:cNvPr id="388" name="Connettore 2 387"/>
          <p:cNvCxnSpPr>
            <a:stCxn id="384" idx="3"/>
            <a:endCxn id="387" idx="0"/>
          </p:cNvCxnSpPr>
          <p:nvPr/>
        </p:nvCxnSpPr>
        <p:spPr>
          <a:xfrm rot="16200000" flipH="1">
            <a:off x="5651170" y="4526409"/>
            <a:ext cx="214314" cy="6072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" name="CasellaDiTesto 388"/>
          <p:cNvSpPr txBox="1"/>
          <p:nvPr/>
        </p:nvSpPr>
        <p:spPr>
          <a:xfrm>
            <a:off x="5704748" y="4619519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κ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0" name="Arco 144"/>
          <p:cNvSpPr>
            <a:spLocks/>
          </p:cNvSpPr>
          <p:nvPr/>
        </p:nvSpPr>
        <p:spPr bwMode="auto">
          <a:xfrm rot="11606798">
            <a:off x="6303979" y="4855932"/>
            <a:ext cx="259569" cy="269067"/>
          </a:xfrm>
          <a:custGeom>
            <a:avLst/>
            <a:gdLst>
              <a:gd name="G0" fmla="+- 21600 0 0"/>
              <a:gd name="G1" fmla="+- 20110 0 0"/>
              <a:gd name="G2" fmla="+- 21600 0 0"/>
              <a:gd name="T0" fmla="*/ 43191 w 43191"/>
              <a:gd name="T1" fmla="*/ 20740 h 41710"/>
              <a:gd name="T2" fmla="*/ 13716 w 43191"/>
              <a:gd name="T3" fmla="*/ 0 h 41710"/>
              <a:gd name="T4" fmla="*/ 21600 w 43191"/>
              <a:gd name="T5" fmla="*/ 20110 h 4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91" h="41710" fill="none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</a:path>
              <a:path w="43191" h="41710" stroke="0" extrusionOk="0">
                <a:moveTo>
                  <a:pt x="43190" y="20739"/>
                </a:moveTo>
                <a:cubicBezTo>
                  <a:pt x="42850" y="32419"/>
                  <a:pt x="33284" y="41709"/>
                  <a:pt x="21600" y="41709"/>
                </a:cubicBezTo>
                <a:cubicBezTo>
                  <a:pt x="9670" y="41710"/>
                  <a:pt x="0" y="32039"/>
                  <a:pt x="0" y="20110"/>
                </a:cubicBezTo>
                <a:cubicBezTo>
                  <a:pt x="0" y="11223"/>
                  <a:pt x="5442" y="3243"/>
                  <a:pt x="13716" y="0"/>
                </a:cubicBezTo>
                <a:lnTo>
                  <a:pt x="21600" y="20110"/>
                </a:lnTo>
                <a:close/>
              </a:path>
            </a:pathLst>
          </a:custGeom>
          <a:ln>
            <a:solidFill>
              <a:schemeClr val="tx1"/>
            </a:solidFill>
            <a:tailEnd type="triangle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it-IT" sz="1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1" name="CasellaDiTesto 390"/>
          <p:cNvSpPr txBox="1"/>
          <p:nvPr/>
        </p:nvSpPr>
        <p:spPr>
          <a:xfrm>
            <a:off x="6419128" y="4794302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22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92" name="Connettore 2 391"/>
          <p:cNvCxnSpPr>
            <a:stCxn id="387" idx="4"/>
            <a:endCxn id="373" idx="0"/>
          </p:cNvCxnSpPr>
          <p:nvPr/>
        </p:nvCxnSpPr>
        <p:spPr>
          <a:xfrm rot="5400000">
            <a:off x="5276133" y="5437231"/>
            <a:ext cx="857233" cy="7143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Connettore 2 392"/>
          <p:cNvCxnSpPr>
            <a:stCxn id="387" idx="4"/>
            <a:endCxn id="374" idx="0"/>
          </p:cNvCxnSpPr>
          <p:nvPr/>
        </p:nvCxnSpPr>
        <p:spPr>
          <a:xfrm rot="16200000" flipH="1">
            <a:off x="5740479" y="5687264"/>
            <a:ext cx="857233" cy="2143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CasellaDiTesto 393"/>
          <p:cNvSpPr txBox="1"/>
          <p:nvPr/>
        </p:nvSpPr>
        <p:spPr>
          <a:xfrm>
            <a:off x="4561740" y="5580120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5" name="CasellaDiTesto 394"/>
          <p:cNvSpPr txBox="1"/>
          <p:nvPr/>
        </p:nvSpPr>
        <p:spPr>
          <a:xfrm>
            <a:off x="5405362" y="5865872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2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6" name="CasellaDiTesto 395"/>
          <p:cNvSpPr txBox="1"/>
          <p:nvPr/>
        </p:nvSpPr>
        <p:spPr>
          <a:xfrm>
            <a:off x="6119742" y="5885261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3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97" name="Connettore 2 396"/>
          <p:cNvCxnSpPr>
            <a:stCxn id="366" idx="4"/>
            <a:endCxn id="375" idx="0"/>
          </p:cNvCxnSpPr>
          <p:nvPr/>
        </p:nvCxnSpPr>
        <p:spPr>
          <a:xfrm rot="16200000" flipH="1">
            <a:off x="5597575" y="4615666"/>
            <a:ext cx="857257" cy="23574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8" name="CasellaDiTesto 397"/>
          <p:cNvSpPr txBox="1"/>
          <p:nvPr/>
        </p:nvSpPr>
        <p:spPr>
          <a:xfrm>
            <a:off x="5276120" y="5365806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99" name="Connettore 2 398"/>
          <p:cNvCxnSpPr>
            <a:stCxn id="387" idx="4"/>
            <a:endCxn id="375" idx="0"/>
          </p:cNvCxnSpPr>
          <p:nvPr/>
        </p:nvCxnSpPr>
        <p:spPr>
          <a:xfrm rot="16200000" flipH="1">
            <a:off x="6204826" y="5222917"/>
            <a:ext cx="857233" cy="1143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CasellaDiTesto 399"/>
          <p:cNvSpPr txBox="1"/>
          <p:nvPr/>
        </p:nvSpPr>
        <p:spPr>
          <a:xfrm>
            <a:off x="6919194" y="5865872"/>
            <a:ext cx="2487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000" dirty="0">
                <a:latin typeface="Times New Roman" pitchFamily="18" charset="0"/>
                <a:cs typeface="Times New Roman" pitchFamily="18" charset="0"/>
              </a:rPr>
              <a:t>4</a:t>
            </a:r>
            <a:endParaRPr lang="it-IT" sz="1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1" name="Arco 400"/>
          <p:cNvSpPr/>
          <p:nvPr/>
        </p:nvSpPr>
        <p:spPr>
          <a:xfrm rot="16465268">
            <a:off x="5276108" y="4722876"/>
            <a:ext cx="428628" cy="857232"/>
          </a:xfrm>
          <a:prstGeom prst="arc">
            <a:avLst>
              <a:gd name="adj1" fmla="val 17203427"/>
              <a:gd name="adj2" fmla="val 3706103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2" name="CasellaDiTesto 401"/>
          <p:cNvSpPr txBox="1"/>
          <p:nvPr/>
        </p:nvSpPr>
        <p:spPr>
          <a:xfrm>
            <a:off x="5276120" y="4865740"/>
            <a:ext cx="35719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1000" baseline="-25000" dirty="0">
                <a:latin typeface="Times New Roman" pitchFamily="18" charset="0"/>
                <a:cs typeface="Times New Roman" pitchFamily="18" charset="0"/>
              </a:rPr>
              <a:t>12</a:t>
            </a:r>
            <a:endParaRPr lang="it-IT" sz="1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3" name="Ovale 402"/>
          <p:cNvSpPr/>
          <p:nvPr/>
        </p:nvSpPr>
        <p:spPr>
          <a:xfrm>
            <a:off x="5000625" y="3898034"/>
            <a:ext cx="561248" cy="38892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</a:t>
            </a:r>
            <a:endParaRPr lang="it-IT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04" name="Connettore 2 403"/>
          <p:cNvCxnSpPr>
            <a:stCxn id="403" idx="4"/>
            <a:endCxn id="366" idx="0"/>
          </p:cNvCxnSpPr>
          <p:nvPr/>
        </p:nvCxnSpPr>
        <p:spPr>
          <a:xfrm flipH="1">
            <a:off x="4847460" y="4286962"/>
            <a:ext cx="433789" cy="6501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Connettore 2 404"/>
          <p:cNvCxnSpPr>
            <a:stCxn id="403" idx="4"/>
          </p:cNvCxnSpPr>
          <p:nvPr/>
        </p:nvCxnSpPr>
        <p:spPr>
          <a:xfrm>
            <a:off x="5281249" y="4286962"/>
            <a:ext cx="923500" cy="650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Immagine 63">
            <a:extLst>
              <a:ext uri="{FF2B5EF4-FFF2-40B4-BE49-F238E27FC236}">
                <a16:creationId xmlns:a16="http://schemas.microsoft.com/office/drawing/2014/main" id="{0496E887-BCA8-4456-9BD9-73689BECC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2BC50DC-DF11-45BE-8468-B4A72F0BAF33}"/>
              </a:ext>
            </a:extLst>
          </p:cNvPr>
          <p:cNvSpPr txBox="1"/>
          <p:nvPr/>
        </p:nvSpPr>
        <p:spPr>
          <a:xfrm>
            <a:off x="7043587" y="4150712"/>
            <a:ext cx="1404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/>
              <a:t>c</a:t>
            </a:r>
            <a:r>
              <a:rPr lang="it-IT" sz="1400" dirty="0"/>
              <a:t> = </a:t>
            </a:r>
            <a:r>
              <a:rPr lang="it-IT" sz="1400" dirty="0" err="1"/>
              <a:t>latent</a:t>
            </a:r>
            <a:r>
              <a:rPr lang="it-IT" sz="1400" dirty="0"/>
              <a:t> classes</a:t>
            </a:r>
          </a:p>
        </p:txBody>
      </p: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C1F70CC9-4880-4C0D-9C84-BE68F896CD5A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59088050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Advancing General Linear Models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659" y="1844824"/>
            <a:ext cx="5381620" cy="3728354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sp>
        <p:nvSpPr>
          <p:cNvPr id="5" name="Rettangolo 4"/>
          <p:cNvSpPr/>
          <p:nvPr/>
        </p:nvSpPr>
        <p:spPr>
          <a:xfrm>
            <a:off x="4499992" y="602128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Alessandri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G., </a:t>
            </a:r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Zuffianò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A., &amp; Perinelli, E. (2017). </a:t>
            </a:r>
            <a:r>
              <a:rPr lang="en-US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Evaluating intervention programs with a pretest-posttest design: A Structural Equation Modeling approach. </a:t>
            </a:r>
            <a:r>
              <a:rPr lang="en-US" sz="10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Frontiers in Psychology: Quantitative Psychology and Measurement</a:t>
            </a:r>
            <a:r>
              <a:rPr lang="en-US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0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8</a:t>
            </a:r>
            <a:r>
              <a:rPr lang="en-US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Article 223. </a:t>
            </a:r>
            <a:r>
              <a:rPr lang="en-US" sz="1000" dirty="0"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https://doi.org/10.3389/fpsyg.2017.00223</a:t>
            </a:r>
            <a:r>
              <a:rPr lang="en-US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it-IT" sz="10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9BF45FE-5B19-4F77-B496-1A4E7F7B9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049BB9C-93E0-4B15-B0A1-07840DA1410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57508623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Advancing General Linear Models</a:t>
            </a:r>
          </a:p>
        </p:txBody>
      </p:sp>
      <p:sp>
        <p:nvSpPr>
          <p:cNvPr id="5" name="Rettangolo 4"/>
          <p:cNvSpPr/>
          <p:nvPr/>
        </p:nvSpPr>
        <p:spPr>
          <a:xfrm>
            <a:off x="6732240" y="6567155"/>
            <a:ext cx="2304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Alessandri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Zuffianò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&amp; Perinelli (2017)</a:t>
            </a:r>
            <a:endParaRPr lang="it-IT" sz="10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00" y="2253952"/>
            <a:ext cx="7124700" cy="43434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899592" y="1700808"/>
            <a:ext cx="734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Second-Order Multiple-Group Latent Curve Model</a:t>
            </a:r>
            <a:endParaRPr lang="it-IT" sz="2800" i="1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6764277" y="2635731"/>
            <a:ext cx="2180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G1 =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Intervention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G2 = Control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3D6913A1-531F-42AB-B483-FA3C7F332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71693EA-4CF1-4048-9411-B8E2F64F5FC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3195611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Advancing Mixed Models</a:t>
            </a:r>
          </a:p>
        </p:txBody>
      </p:sp>
      <p:sp>
        <p:nvSpPr>
          <p:cNvPr id="5" name="Rettangolo 4"/>
          <p:cNvSpPr/>
          <p:nvPr/>
        </p:nvSpPr>
        <p:spPr>
          <a:xfrm>
            <a:off x="6732240" y="6514585"/>
            <a:ext cx="2304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Alessandri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it-IT" sz="1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Zuffianò</a:t>
            </a:r>
            <a:r>
              <a:rPr lang="it-IT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&amp; Perinelli (2017)</a:t>
            </a:r>
            <a:endParaRPr lang="it-IT" sz="10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899592" y="1700808"/>
            <a:ext cx="734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Second-Order Multiple-Group Latent Curve Model</a:t>
            </a:r>
            <a:endParaRPr lang="it-IT" sz="2800" i="1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6764277" y="2635731"/>
            <a:ext cx="2180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G1 =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Intervention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G2 = Control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" y="2257539"/>
            <a:ext cx="6115050" cy="454342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DF0495F-4096-4B60-9DE1-8BF716C70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5441E59-BE19-4D8B-928B-5EDE1859C47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9604431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Other Types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107504" y="1988840"/>
            <a:ext cx="599503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it-IT" sz="3200" dirty="0" err="1"/>
              <a:t>Latent</a:t>
            </a:r>
            <a:r>
              <a:rPr lang="it-IT" sz="3200" dirty="0"/>
              <a:t> </a:t>
            </a:r>
            <a:r>
              <a:rPr lang="it-IT" sz="3200" dirty="0" err="1"/>
              <a:t>Transition</a:t>
            </a:r>
            <a:r>
              <a:rPr lang="it-IT" sz="3200" dirty="0"/>
              <a:t> Analysis </a:t>
            </a:r>
          </a:p>
          <a:p>
            <a:pPr marL="342900" indent="-342900">
              <a:buAutoNum type="arabicParenR"/>
            </a:pPr>
            <a:r>
              <a:rPr lang="it-IT" sz="3200" dirty="0" err="1"/>
              <a:t>Latent</a:t>
            </a:r>
            <a:r>
              <a:rPr lang="it-IT" sz="3200" dirty="0"/>
              <a:t> </a:t>
            </a:r>
            <a:r>
              <a:rPr lang="it-IT" sz="3200" dirty="0" err="1"/>
              <a:t>Change</a:t>
            </a:r>
            <a:r>
              <a:rPr lang="it-IT" sz="3200" dirty="0"/>
              <a:t> (</a:t>
            </a:r>
            <a:r>
              <a:rPr lang="it-IT" sz="3200" dirty="0" err="1"/>
              <a:t>Difference</a:t>
            </a:r>
            <a:r>
              <a:rPr lang="it-IT" sz="3200" dirty="0"/>
              <a:t>) Score</a:t>
            </a:r>
          </a:p>
          <a:p>
            <a:pPr marL="342900" indent="-342900">
              <a:buAutoNum type="arabicParenR"/>
            </a:pPr>
            <a:r>
              <a:rPr lang="it-IT" sz="3200" dirty="0" err="1"/>
              <a:t>Latent</a:t>
            </a:r>
            <a:r>
              <a:rPr lang="it-IT" sz="3200" dirty="0"/>
              <a:t> State-Trait (LST) </a:t>
            </a:r>
            <a:r>
              <a:rPr lang="it-IT" sz="3200" dirty="0" err="1"/>
              <a:t>Models</a:t>
            </a:r>
            <a:endParaRPr lang="it-IT" sz="3200" dirty="0"/>
          </a:p>
          <a:p>
            <a:r>
              <a:rPr lang="it-IT" sz="3200" dirty="0"/>
              <a:t>.</a:t>
            </a:r>
          </a:p>
          <a:p>
            <a:r>
              <a:rPr lang="it-IT" sz="3200" dirty="0"/>
              <a:t>.</a:t>
            </a:r>
          </a:p>
          <a:p>
            <a:r>
              <a:rPr lang="it-IT" sz="3200" dirty="0"/>
              <a:t>.</a:t>
            </a:r>
          </a:p>
          <a:p>
            <a:r>
              <a:rPr lang="it-IT" sz="3200" dirty="0"/>
              <a:t>.</a:t>
            </a:r>
          </a:p>
          <a:p>
            <a:r>
              <a:rPr lang="it-IT" sz="3200" dirty="0"/>
              <a:t>.</a:t>
            </a:r>
          </a:p>
          <a:p>
            <a:r>
              <a:rPr lang="it-IT" sz="3200" i="1" dirty="0"/>
              <a:t>and </a:t>
            </a:r>
            <a:r>
              <a:rPr lang="it-IT" sz="3200" i="1" dirty="0" err="1"/>
              <a:t>much</a:t>
            </a:r>
            <a:r>
              <a:rPr lang="it-IT" sz="3200" i="1" dirty="0"/>
              <a:t> else….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156" y="3573016"/>
            <a:ext cx="4320480" cy="2325493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FB8656E-F36D-492E-AB6E-F5A7958E7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7F74B45-8382-4F73-8178-D01CDFF9EBC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8973165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2704852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 to </a:t>
            </a:r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28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975F64C-80C2-4F20-ACB3-4ACF8C799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889AF9B-DD67-4320-A647-E80447E8A96B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49392341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/>
          <p:cNvSpPr txBox="1"/>
          <p:nvPr/>
        </p:nvSpPr>
        <p:spPr>
          <a:xfrm>
            <a:off x="0" y="209278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M</a:t>
            </a:r>
            <a:r>
              <a:rPr lang="en-US" sz="2000" i="1" dirty="0" err="1"/>
              <a:t>plus</a:t>
            </a:r>
            <a:r>
              <a:rPr lang="en-US" sz="2000" i="1" dirty="0"/>
              <a:t> </a:t>
            </a:r>
            <a:r>
              <a:rPr lang="en-US" sz="2000" dirty="0"/>
              <a:t>is currently one of the most used software for latent variables analyses.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36" y="2724522"/>
            <a:ext cx="3200400" cy="1352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2253" y="4689961"/>
            <a:ext cx="2590800" cy="61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52800" y="5409105"/>
            <a:ext cx="1438275" cy="103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Rettangolo arrotondato 12"/>
          <p:cNvSpPr/>
          <p:nvPr/>
        </p:nvSpPr>
        <p:spPr>
          <a:xfrm>
            <a:off x="2707456" y="4525080"/>
            <a:ext cx="2928958" cy="2000264"/>
          </a:xfrm>
          <a:prstGeom prst="roundRect">
            <a:avLst/>
          </a:prstGeom>
          <a:noFill/>
          <a:ln w="22225">
            <a:solidFill>
              <a:srgbClr val="D65C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99A79519-7A99-40A2-B082-C70D2C36B0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7C70576-7CC3-45FD-AB4D-A28134B4411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7742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/>
          <p:cNvSpPr/>
          <p:nvPr/>
        </p:nvSpPr>
        <p:spPr>
          <a:xfrm>
            <a:off x="428596" y="1785926"/>
            <a:ext cx="828680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need for Latent Variable Models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Problems with </a:t>
            </a: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Measurement</a:t>
            </a:r>
          </a:p>
          <a:p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1940 a committee established by the British Association for the Advancement of Science concluded that measurements taken in psychological methods could not be considered “scientific measurements”.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752B0D1-0FA9-449E-A3A5-7FDDDF9AF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3E62D33-1626-44DC-9360-9CA7E81D9C64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1969200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772816"/>
            <a:ext cx="864393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Its popularity is mainly due to:</a:t>
            </a:r>
          </a:p>
          <a:p>
            <a:r>
              <a:rPr lang="en-US" dirty="0"/>
              <a:t>a user-friendly syntax</a:t>
            </a:r>
          </a:p>
        </p:txBody>
      </p:sp>
      <p:graphicFrame>
        <p:nvGraphicFramePr>
          <p:cNvPr id="16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880261"/>
              </p:ext>
            </p:extLst>
          </p:nvPr>
        </p:nvGraphicFramePr>
        <p:xfrm>
          <a:off x="285750" y="2635908"/>
          <a:ext cx="8352928" cy="40792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2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32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1" noProof="0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1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61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noProof="0" dirty="0">
                          <a:latin typeface="Courier New" pitchFamily="49" charset="0"/>
                          <a:cs typeface="Courier New" pitchFamily="49" charset="0"/>
                        </a:rPr>
                        <a:t>ON</a:t>
                      </a:r>
                      <a:endParaRPr lang="en-US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Regressed on (defines structural paths)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BY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Measured by (defines factor loadings)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WITH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Covaried</a:t>
                      </a: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with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IND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Indirect effect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[]</a:t>
                      </a:r>
                      <a:endParaRPr lang="en-US" noProof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Mean structure and intercept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Assigns a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112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@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Fixes a parameter to a specific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*</a:t>
                      </a:r>
                      <a:r>
                        <a:rPr lang="en-US" noProof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Parameter freed/Specifies a starting value for a parameter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MODEL INDIRECT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the indirect effect to be computed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6802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>
                          <a:latin typeface="Courier New" pitchFamily="49" charset="0"/>
                          <a:cs typeface="Courier New" pitchFamily="49" charset="0"/>
                        </a:rPr>
                        <a:t>MODEL CONSTRAINT 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linear and nonlinear constraints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9" name="Immagine 8">
            <a:extLst>
              <a:ext uri="{FF2B5EF4-FFF2-40B4-BE49-F238E27FC236}">
                <a16:creationId xmlns:a16="http://schemas.microsoft.com/office/drawing/2014/main" id="{F3B74363-88EA-431E-B694-BCFE97039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16708F1-734E-4BAE-A8C3-71E479FBEBD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45321441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Its popularity is mainly due to:</a:t>
            </a:r>
          </a:p>
          <a:p>
            <a:endParaRPr lang="en-US" dirty="0"/>
          </a:p>
          <a:p>
            <a:pPr marL="342900" indent="-342900"/>
            <a:r>
              <a:rPr lang="it-IT" dirty="0"/>
              <a:t>The </a:t>
            </a:r>
            <a:r>
              <a:rPr lang="it-IT" dirty="0" err="1"/>
              <a:t>availability</a:t>
            </a:r>
            <a:r>
              <a:rPr lang="it-IT" dirty="0"/>
              <a:t> of a web-site (</a:t>
            </a:r>
            <a:r>
              <a:rPr lang="it-IT" dirty="0">
                <a:hlinkClick r:id="rId2"/>
              </a:rPr>
              <a:t>https://www.statmodel.com/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provides</a:t>
            </a:r>
            <a:r>
              <a:rPr lang="it-IT" dirty="0"/>
              <a:t>:</a:t>
            </a:r>
          </a:p>
          <a:p>
            <a:pPr marL="342900" indent="-342900"/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information on the use of the software </a:t>
            </a:r>
            <a:r>
              <a:rPr lang="it-IT" dirty="0" err="1"/>
              <a:t>through</a:t>
            </a:r>
            <a:r>
              <a:rPr lang="it-IT" dirty="0"/>
              <a:t> a full-</a:t>
            </a:r>
            <a:r>
              <a:rPr lang="it-IT" dirty="0" err="1"/>
              <a:t>detailed</a:t>
            </a:r>
            <a:r>
              <a:rPr lang="it-IT" dirty="0"/>
              <a:t> </a:t>
            </a:r>
            <a:r>
              <a:rPr lang="it-IT" dirty="0" err="1"/>
              <a:t>user’s</a:t>
            </a:r>
            <a:r>
              <a:rPr lang="it-IT" dirty="0"/>
              <a:t> guide (</a:t>
            </a:r>
            <a:r>
              <a:rPr lang="it-IT" dirty="0">
                <a:hlinkClick r:id="rId3"/>
              </a:rPr>
              <a:t>https://www.statmodel.com/download/usersguide/MplusUserGuideVer_8.pdf</a:t>
            </a:r>
            <a:r>
              <a:rPr lang="it-IT" dirty="0"/>
              <a:t>) 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 forum in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users</a:t>
            </a:r>
            <a:r>
              <a:rPr lang="it-IT" dirty="0"/>
              <a:t> can deal (by </a:t>
            </a:r>
            <a:r>
              <a:rPr lang="it-IT" dirty="0" err="1"/>
              <a:t>questioning</a:t>
            </a:r>
            <a:r>
              <a:rPr lang="it-IT" dirty="0"/>
              <a:t>, by </a:t>
            </a:r>
            <a:r>
              <a:rPr lang="it-IT" dirty="0" err="1"/>
              <a:t>answering</a:t>
            </a:r>
            <a:r>
              <a:rPr lang="it-IT" dirty="0"/>
              <a:t> or </a:t>
            </a:r>
            <a:r>
              <a:rPr lang="it-IT" dirty="0" err="1"/>
              <a:t>simply</a:t>
            </a:r>
            <a:r>
              <a:rPr lang="it-IT" dirty="0"/>
              <a:t> by </a:t>
            </a:r>
            <a:r>
              <a:rPr lang="it-IT" dirty="0" err="1"/>
              <a:t>reading</a:t>
            </a:r>
            <a:r>
              <a:rPr lang="it-IT" dirty="0"/>
              <a:t>) with a </a:t>
            </a:r>
            <a:r>
              <a:rPr lang="it-IT" dirty="0" err="1"/>
              <a:t>broad</a:t>
            </a:r>
            <a:r>
              <a:rPr lang="it-IT" dirty="0"/>
              <a:t> </a:t>
            </a:r>
            <a:r>
              <a:rPr lang="it-IT" dirty="0" err="1"/>
              <a:t>variety</a:t>
            </a:r>
            <a:r>
              <a:rPr lang="it-IT" dirty="0"/>
              <a:t> of </a:t>
            </a:r>
            <a:r>
              <a:rPr lang="it-IT" dirty="0" err="1"/>
              <a:t>topics</a:t>
            </a:r>
            <a:r>
              <a:rPr lang="it-IT" dirty="0"/>
              <a:t> (</a:t>
            </a:r>
            <a:r>
              <a:rPr lang="it-IT" dirty="0">
                <a:hlinkClick r:id="rId4"/>
              </a:rPr>
              <a:t>https://www.statmodel.com/cgi-bin/discus/discus.cgi</a:t>
            </a:r>
            <a:r>
              <a:rPr lang="it-IT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 pletora of </a:t>
            </a:r>
            <a:r>
              <a:rPr lang="it-IT" dirty="0" err="1"/>
              <a:t>real</a:t>
            </a:r>
            <a:r>
              <a:rPr lang="it-IT" dirty="0"/>
              <a:t> data </a:t>
            </a:r>
            <a:r>
              <a:rPr lang="it-IT" dirty="0" err="1"/>
              <a:t>examples</a:t>
            </a:r>
            <a:r>
              <a:rPr lang="it-IT" dirty="0"/>
              <a:t> (</a:t>
            </a:r>
            <a:r>
              <a:rPr lang="it-IT" dirty="0">
                <a:hlinkClick r:id="rId5"/>
              </a:rPr>
              <a:t>https://www.statmodel.com/ugexcerpts.shtml</a:t>
            </a:r>
            <a:r>
              <a:rPr lang="it-IT" dirty="0"/>
              <a:t>) 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Videos and Handouts for Short Courses (</a:t>
            </a:r>
            <a:r>
              <a:rPr lang="en-US" dirty="0">
                <a:hlinkClick r:id="rId6"/>
              </a:rPr>
              <a:t>https://www.statmodel.com/course_materials.shtml</a:t>
            </a:r>
            <a:r>
              <a:rPr lang="en-US" dirty="0"/>
              <a:t>) 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E1FF670-0A1D-46C6-844E-5A1D2E7E9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F085F07-C643-4222-8DEE-88B4CBA1154F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86087930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Its popularity is mainly due to:</a:t>
            </a:r>
          </a:p>
          <a:p>
            <a:pPr>
              <a:lnSpc>
                <a:spcPct val="150000"/>
              </a:lnSpc>
            </a:pPr>
            <a:r>
              <a:rPr lang="en-US" dirty="0"/>
              <a:t>The</a:t>
            </a:r>
            <a:r>
              <a:rPr lang="it-IT" dirty="0"/>
              <a:t> </a:t>
            </a:r>
            <a:r>
              <a:rPr lang="it-IT" dirty="0" err="1"/>
              <a:t>availability</a:t>
            </a:r>
            <a:r>
              <a:rPr lang="it-IT" dirty="0"/>
              <a:t> of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estimators</a:t>
            </a:r>
            <a:r>
              <a:rPr lang="it-IT" dirty="0"/>
              <a:t>.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175975"/>
              </p:ext>
            </p:extLst>
          </p:nvPr>
        </p:nvGraphicFramePr>
        <p:xfrm>
          <a:off x="285750" y="2715128"/>
          <a:ext cx="8643938" cy="40262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459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97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1" noProof="0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1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Estimator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926057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it-IT" sz="1200" b="0" dirty="0">
                          <a:latin typeface="Courier New" pitchFamily="49" charset="0"/>
                          <a:cs typeface="Courier New" pitchFamily="49" charset="0"/>
                        </a:rPr>
                        <a:t>ML</a:t>
                      </a:r>
                      <a:endParaRPr lang="en-US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Maximum </a:t>
                      </a:r>
                      <a:r>
                        <a:rPr lang="it-IT" sz="12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Likelihood</a:t>
                      </a:r>
                      <a:endParaRPr lang="en-US" sz="12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MLM 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Satorra-Bentler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chi-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endParaRPr lang="it-IT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MLMV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ML with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mean- and variance-adjusted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MLR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Yuan-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Bentler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chi-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MLF</a:t>
                      </a:r>
                      <a:endParaRPr lang="en-US" sz="1200" noProof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ML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with standard errors approximated by first-order derivatives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MUML 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Muthén’s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limited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information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parameter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estimates</a:t>
                      </a:r>
                      <a:endParaRPr lang="it-IT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WLS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Weighted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least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WLSM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Weighted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least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mean-adjusted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WLSMV 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Weighted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least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mean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 and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variance-adjusted</a:t>
                      </a:r>
                      <a:endParaRPr lang="it-IT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ULS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Unweighted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least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squares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ULSMV 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ULS mean- and variance-adjusted</a:t>
                      </a:r>
                      <a:endParaRPr lang="en-US" sz="120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GLS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Generalized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Least</a:t>
                      </a:r>
                      <a:r>
                        <a:rPr lang="it-IT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endParaRPr lang="it-IT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Courier New" pitchFamily="49" charset="0"/>
                          <a:cs typeface="Courier New" pitchFamily="49" charset="0"/>
                        </a:rPr>
                        <a:t>BAYES 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Bayesian posterior parameter estimates with credibility intervals and posterior predictive checking</a:t>
                      </a:r>
                      <a:endParaRPr lang="it-IT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9" name="Immagine 8">
            <a:extLst>
              <a:ext uri="{FF2B5EF4-FFF2-40B4-BE49-F238E27FC236}">
                <a16:creationId xmlns:a16="http://schemas.microsoft.com/office/drawing/2014/main" id="{1089C66C-365E-423A-A5A3-AA148D4E0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6FD4BF7-A6FC-4303-9F8A-B094F9EC326C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81073026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Its popularity is mainly due to:</a:t>
            </a:r>
          </a:p>
          <a:p>
            <a:pPr>
              <a:lnSpc>
                <a:spcPct val="150000"/>
              </a:lnSpc>
            </a:pPr>
            <a:endParaRPr lang="it-IT" dirty="0"/>
          </a:p>
          <a:p>
            <a:pPr>
              <a:lnSpc>
                <a:spcPct val="150000"/>
              </a:lnSpc>
            </a:pPr>
            <a:r>
              <a:rPr lang="it-IT" dirty="0" err="1"/>
              <a:t>Constantly</a:t>
            </a:r>
            <a:r>
              <a:rPr lang="it-IT" dirty="0"/>
              <a:t> </a:t>
            </a:r>
            <a:r>
              <a:rPr lang="it-IT" dirty="0" err="1"/>
              <a:t>updated</a:t>
            </a:r>
            <a:r>
              <a:rPr lang="it-IT" dirty="0"/>
              <a:t> software</a:t>
            </a:r>
          </a:p>
          <a:p>
            <a:pPr algn="ctr">
              <a:lnSpc>
                <a:spcPct val="150000"/>
              </a:lnSpc>
            </a:pPr>
            <a:r>
              <a:rPr lang="it-IT" i="1" dirty="0" err="1"/>
              <a:t>Current</a:t>
            </a:r>
            <a:r>
              <a:rPr lang="it-IT" i="1" dirty="0"/>
              <a:t> </a:t>
            </a:r>
            <a:r>
              <a:rPr lang="it-IT" i="1" dirty="0" err="1"/>
              <a:t>version</a:t>
            </a:r>
            <a:r>
              <a:rPr lang="it-IT" i="1" dirty="0"/>
              <a:t> (</a:t>
            </a:r>
            <a:r>
              <a:rPr lang="it-IT" i="1" dirty="0" err="1"/>
              <a:t>Feb</a:t>
            </a:r>
            <a:r>
              <a:rPr lang="it-IT" i="1" dirty="0"/>
              <a:t> 2023): </a:t>
            </a:r>
            <a:r>
              <a:rPr lang="it-IT" b="1" i="1" dirty="0"/>
              <a:t>8.8</a:t>
            </a:r>
            <a:endParaRPr lang="it-IT" i="1" dirty="0"/>
          </a:p>
        </p:txBody>
      </p:sp>
      <p:sp>
        <p:nvSpPr>
          <p:cNvPr id="9" name="Rettangolo arrotondato 8"/>
          <p:cNvSpPr/>
          <p:nvPr/>
        </p:nvSpPr>
        <p:spPr>
          <a:xfrm>
            <a:off x="2123728" y="3717032"/>
            <a:ext cx="4896544" cy="2544361"/>
          </a:xfrm>
          <a:prstGeom prst="roundRect">
            <a:avLst/>
          </a:prstGeom>
          <a:noFill/>
          <a:ln w="31750">
            <a:solidFill>
              <a:srgbClr val="D65C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3816940"/>
            <a:ext cx="2313798" cy="2396349"/>
          </a:xfrm>
          <a:prstGeom prst="rect">
            <a:avLst/>
          </a:prstGeom>
        </p:spPr>
      </p:pic>
      <p:pic>
        <p:nvPicPr>
          <p:cNvPr id="11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06" y="3816940"/>
            <a:ext cx="1617725" cy="2396349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7C43202-9E4A-4D15-BB8F-6734986ED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2C2EAFF-D698-4D32-961A-BF478BA1869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361703752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Its popularity is mainly due to:</a:t>
            </a:r>
          </a:p>
          <a:p>
            <a:pPr marL="342900" indent="-342900"/>
            <a:r>
              <a:rPr lang="it-IT" dirty="0"/>
              <a:t>The </a:t>
            </a:r>
            <a:r>
              <a:rPr lang="it-IT" dirty="0" err="1"/>
              <a:t>availability</a:t>
            </a:r>
            <a:r>
              <a:rPr lang="it-IT" dirty="0"/>
              <a:t> of </a:t>
            </a:r>
            <a:r>
              <a:rPr lang="it-IT" dirty="0" err="1"/>
              <a:t>several</a:t>
            </a:r>
            <a:r>
              <a:rPr lang="it-IT" dirty="0"/>
              <a:t> books</a:t>
            </a:r>
          </a:p>
          <a:p>
            <a:pPr marL="342900" indent="-342900"/>
            <a:endParaRPr lang="it-IT" dirty="0"/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it-IT" sz="1600" dirty="0">
                <a:latin typeface="Times New Roman" pitchFamily="18" charset="0"/>
                <a:cs typeface="Times New Roman" pitchFamily="18" charset="0"/>
              </a:rPr>
              <a:t>Byrne, B. M. (2013).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Structural equation modeling with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: Basic concepts, applications, and programming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New York and London: Routledge.</a:t>
            </a: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Geiser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C. (2013).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Data analysis with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New York: Guilford Press.</a:t>
            </a: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Grimm, K. J., Ram, N., &amp;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Estabrook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R. (2017).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Growth Modeling: Structural equation and multilevel modeling approaches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New York: Guilford Press.</a:t>
            </a: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Heck, R. H., &amp; Thomas, S. L. (2015).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An introduction to multilevel modeling techniques: MLM and SEM approaches using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New York and London: Routledge.</a:t>
            </a: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Muthén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B.,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Muthén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L. K.,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Asparouhov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, T. (2016).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Regression and mediation analysis using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s-ES" sz="1600" dirty="0">
                <a:latin typeface="Times New Roman" pitchFamily="18" charset="0"/>
                <a:cs typeface="Times New Roman" pitchFamily="18" charset="0"/>
              </a:rPr>
              <a:t>Los Angeles, CA: Muthén &amp; Muthén.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Wang, J., &amp; Wang, X. (2012).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Structural equation modeling: Applications using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Chichester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UK: John Wiley &amp; Sons.</a:t>
            </a:r>
          </a:p>
          <a:p>
            <a:pPr marL="342900" indent="-342900">
              <a:spcAft>
                <a:spcPts val="600"/>
              </a:spcAft>
              <a:buClr>
                <a:srgbClr val="D65C30"/>
              </a:buClr>
              <a:buFont typeface="Wingdings" charset="2"/>
              <a:buChar char="§"/>
            </a:pP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Wickrama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, K. A. S., Lee, T. K., O’Neal, C. W., &amp; Lorenz, F. O. (2016). 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Higher order growth curves and mixture modeling with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Mplus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: A practical guide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 New York, NY: Routledge.</a:t>
            </a:r>
            <a:endParaRPr lang="it-IT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4999553-2CB1-4304-AA8A-C3DDF6478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164BE70-91F6-4E44-B781-D68A9E852C21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33173301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Important steps for preparing dataset to be used in </a:t>
            </a:r>
            <a:r>
              <a:rPr lang="en-US" b="1" dirty="0" err="1"/>
              <a:t>M</a:t>
            </a:r>
            <a:r>
              <a:rPr lang="en-US" b="1" i="1" dirty="0" err="1"/>
              <a:t>plus</a:t>
            </a:r>
            <a:r>
              <a:rPr lang="en-US" b="1" dirty="0"/>
              <a:t>:</a:t>
            </a:r>
          </a:p>
          <a:p>
            <a:endParaRPr lang="en-US" b="1" dirty="0"/>
          </a:p>
          <a:p>
            <a:pPr marL="800100" lvl="1" indent="-342900">
              <a:lnSpc>
                <a:spcPct val="150000"/>
              </a:lnSpc>
              <a:buClr>
                <a:srgbClr val="BD582C"/>
              </a:buClr>
              <a:buAutoNum type="arabicParenR"/>
            </a:pPr>
            <a:r>
              <a:rPr lang="en-US" sz="2000" dirty="0">
                <a:cs typeface="Times New Roman" pitchFamily="18" charset="0"/>
              </a:rPr>
              <a:t>Coding missing values (I suggest -99 if you work in SPSS; for R, see the subsequent slide)</a:t>
            </a:r>
          </a:p>
          <a:p>
            <a:pPr marL="800100" lvl="1" indent="-342900">
              <a:lnSpc>
                <a:spcPct val="150000"/>
              </a:lnSpc>
              <a:buClr>
                <a:srgbClr val="BD582C"/>
              </a:buClr>
              <a:buAutoNum type="arabicParenR"/>
            </a:pPr>
            <a:r>
              <a:rPr lang="en-US" sz="2000" dirty="0">
                <a:cs typeface="Times New Roman" pitchFamily="18" charset="0"/>
              </a:rPr>
              <a:t>Create an ASCII data file and eventually convert commas with dots (in Notepad; for R this is not necessary)</a:t>
            </a:r>
          </a:p>
          <a:p>
            <a:pPr marL="800100" lvl="1" indent="-342900">
              <a:lnSpc>
                <a:spcPct val="150000"/>
              </a:lnSpc>
              <a:buClr>
                <a:srgbClr val="BD582C"/>
              </a:buClr>
              <a:buAutoNum type="arabicParenR"/>
            </a:pPr>
            <a:r>
              <a:rPr lang="en-US" sz="2000" dirty="0">
                <a:cs typeface="Times New Roman" pitchFamily="18" charset="0"/>
              </a:rPr>
              <a:t>Commands and </a:t>
            </a:r>
            <a:r>
              <a:rPr lang="en-US" sz="2000" dirty="0">
                <a:cs typeface="Courier New" pitchFamily="49" charset="0"/>
              </a:rPr>
              <a:t>Basic</a:t>
            </a:r>
            <a:r>
              <a:rPr lang="en-US" sz="2000" dirty="0"/>
              <a:t> </a:t>
            </a:r>
            <a:r>
              <a:rPr lang="en-US" sz="2000" dirty="0">
                <a:cs typeface="Times New Roman" pitchFamily="18" charset="0"/>
              </a:rPr>
              <a:t>analysis (in </a:t>
            </a:r>
            <a:r>
              <a:rPr lang="en-US" sz="2000" dirty="0" err="1">
                <a:cs typeface="Times New Roman" pitchFamily="18" charset="0"/>
              </a:rPr>
              <a:t>M</a:t>
            </a:r>
            <a:r>
              <a:rPr lang="en-US" sz="2000" i="1" dirty="0" err="1">
                <a:cs typeface="Times New Roman" pitchFamily="18" charset="0"/>
              </a:rPr>
              <a:t>plus</a:t>
            </a:r>
            <a:r>
              <a:rPr lang="en-US" sz="2000" dirty="0">
                <a:cs typeface="Times New Roman" pitchFamily="18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Clr>
                <a:srgbClr val="BD582C"/>
              </a:buClr>
              <a:buAutoNum type="arabicParenR"/>
            </a:pPr>
            <a:r>
              <a:rPr lang="en-US" sz="2000" dirty="0">
                <a:cs typeface="Times New Roman" pitchFamily="18" charset="0"/>
              </a:rPr>
              <a:t>Output for </a:t>
            </a:r>
            <a:r>
              <a:rPr lang="en-US" sz="2000" dirty="0">
                <a:cs typeface="Courier New" pitchFamily="49" charset="0"/>
              </a:rPr>
              <a:t>Basic</a:t>
            </a:r>
            <a:r>
              <a:rPr lang="en-US" sz="2000" dirty="0"/>
              <a:t> </a:t>
            </a:r>
            <a:r>
              <a:rPr lang="en-US" sz="2000" dirty="0">
                <a:cs typeface="Times New Roman" pitchFamily="18" charset="0"/>
              </a:rPr>
              <a:t>analysis (in </a:t>
            </a:r>
            <a:r>
              <a:rPr lang="en-US" sz="2000" dirty="0" err="1">
                <a:cs typeface="Times New Roman" pitchFamily="18" charset="0"/>
              </a:rPr>
              <a:t>M</a:t>
            </a:r>
            <a:r>
              <a:rPr lang="en-US" sz="2000" i="1" dirty="0" err="1">
                <a:cs typeface="Times New Roman" pitchFamily="18" charset="0"/>
              </a:rPr>
              <a:t>plus</a:t>
            </a:r>
            <a:r>
              <a:rPr lang="en-US" sz="2000" dirty="0">
                <a:cs typeface="Times New Roman" pitchFamily="18" charset="0"/>
              </a:rPr>
              <a:t>)</a:t>
            </a:r>
          </a:p>
          <a:p>
            <a:endParaRPr lang="en-US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D523DA3-5716-410E-9640-594B8B6B7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C0E68C0-D332-48C3-BF7B-138B92074125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11475097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85750" y="1903196"/>
            <a:ext cx="86439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Important steps for preparing dataset to be used in </a:t>
            </a:r>
            <a:r>
              <a:rPr lang="en-US" b="1" dirty="0" err="1"/>
              <a:t>M</a:t>
            </a:r>
            <a:r>
              <a:rPr lang="en-US" b="1" i="1" dirty="0" err="1"/>
              <a:t>plus</a:t>
            </a:r>
            <a:r>
              <a:rPr lang="en-US" b="1" dirty="0"/>
              <a:t>:</a:t>
            </a:r>
          </a:p>
          <a:p>
            <a:endParaRPr lang="en-US" b="1" dirty="0"/>
          </a:p>
          <a:p>
            <a:r>
              <a:rPr lang="en-US" dirty="0"/>
              <a:t>In order to create a dataset for </a:t>
            </a:r>
            <a:r>
              <a:rPr lang="en-US" dirty="0" err="1"/>
              <a:t>M</a:t>
            </a:r>
            <a:r>
              <a:rPr lang="en-US" i="1" dirty="0" err="1"/>
              <a:t>plus</a:t>
            </a:r>
            <a:r>
              <a:rPr lang="en-US" dirty="0"/>
              <a:t>, for 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/>
              <a:t> use the subsequent syntax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D523DA3-5716-410E-9640-594B8B6B7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964F211C-7BC5-45B3-8AC6-A881130C4C1B}"/>
              </a:ext>
            </a:extLst>
          </p:cNvPr>
          <p:cNvSpPr/>
          <p:nvPr/>
        </p:nvSpPr>
        <p:spPr>
          <a:xfrm>
            <a:off x="387352" y="3015812"/>
            <a:ext cx="8145088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Initial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setup -----------------------------------------------------------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(list = 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("C:/Users/Enrico Perinelli/Desktop") 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working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directory or use a .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Rproj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file)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exctract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dataset ------------------------------------------------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psych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my_bfi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bfi</a:t>
            </a:r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`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MplusAutomation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` package ------------------------------------------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MplusAutomation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Use the `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prepareMplusData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` </a:t>
            </a:r>
            <a:r>
              <a:rPr lang="it-IT" sz="1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it-IT" sz="1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-------------------------------------</a:t>
            </a:r>
          </a:p>
          <a:p>
            <a:endParaRPr lang="it-IT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prepareMplusData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my_bfi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it-IT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"bfi.dat"</a:t>
            </a:r>
          </a:p>
          <a:p>
            <a:r>
              <a:rPr lang="it-IT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D547D6C-F0BA-409D-A20C-17EF08A85006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78433232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1650" y="2914684"/>
            <a:ext cx="2190750" cy="280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9" name="Connettore 2 8"/>
          <p:cNvCxnSpPr/>
          <p:nvPr/>
        </p:nvCxnSpPr>
        <p:spPr>
          <a:xfrm>
            <a:off x="4220965" y="4276754"/>
            <a:ext cx="1319249" cy="666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9552" y="1628800"/>
            <a:ext cx="3656690" cy="4943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BAF251D-8406-4872-89C8-5F6A29CA6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BC4E38-50FF-435F-933B-247D9B6EC7B1}"/>
              </a:ext>
            </a:extLst>
          </p:cNvPr>
          <p:cNvSpPr txBox="1"/>
          <p:nvPr/>
        </p:nvSpPr>
        <p:spPr>
          <a:xfrm>
            <a:off x="6060040" y="1469244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For </a:t>
            </a:r>
            <a:r>
              <a:rPr lang="it-IT" dirty="0">
                <a:solidFill>
                  <a:srgbClr val="FF0000"/>
                </a:solidFill>
              </a:rPr>
              <a:t>SPSS</a:t>
            </a:r>
            <a:r>
              <a:rPr lang="it-IT" dirty="0"/>
              <a:t>, </a:t>
            </a:r>
            <a:r>
              <a:rPr lang="it-IT" dirty="0" err="1"/>
              <a:t>instead</a:t>
            </a:r>
            <a:r>
              <a:rPr lang="it-IT" dirty="0"/>
              <a:t>, </a:t>
            </a:r>
            <a:r>
              <a:rPr lang="it-IT" dirty="0" err="1"/>
              <a:t>you</a:t>
            </a:r>
            <a:r>
              <a:rPr lang="it-IT" dirty="0"/>
              <a:t> must be </a:t>
            </a:r>
            <a:r>
              <a:rPr lang="it-IT" dirty="0" err="1"/>
              <a:t>sure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commas</a:t>
            </a:r>
            <a:r>
              <a:rPr lang="it-IT" dirty="0"/>
              <a:t> are </a:t>
            </a:r>
            <a:r>
              <a:rPr lang="it-IT" dirty="0" err="1"/>
              <a:t>replaced</a:t>
            </a:r>
            <a:r>
              <a:rPr lang="it-IT" dirty="0"/>
              <a:t> with </a:t>
            </a:r>
            <a:r>
              <a:rPr lang="it-IT" dirty="0" err="1"/>
              <a:t>dots</a:t>
            </a:r>
            <a:r>
              <a:rPr lang="it-IT" dirty="0"/>
              <a:t> (1)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1FDFCE0-1DCE-4AC8-A339-0B576A3BF6A3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59660625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285984" y="1785926"/>
            <a:ext cx="113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, (comma)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8" y="2357432"/>
            <a:ext cx="5599037" cy="2814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3" name="Connettore 2 12"/>
          <p:cNvCxnSpPr/>
          <p:nvPr/>
        </p:nvCxnSpPr>
        <p:spPr>
          <a:xfrm rot="16200000" flipV="1">
            <a:off x="1643042" y="4572008"/>
            <a:ext cx="2357454" cy="5000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/>
          <p:cNvCxnSpPr/>
          <p:nvPr/>
        </p:nvCxnSpPr>
        <p:spPr>
          <a:xfrm rot="16200000" flipH="1">
            <a:off x="1821637" y="2464587"/>
            <a:ext cx="1071570" cy="2857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/>
          <p:cNvSpPr txBox="1"/>
          <p:nvPr/>
        </p:nvSpPr>
        <p:spPr>
          <a:xfrm>
            <a:off x="3143240" y="5786454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. (dot)</a:t>
            </a:r>
          </a:p>
        </p:txBody>
      </p:sp>
      <p:sp>
        <p:nvSpPr>
          <p:cNvPr id="17" name="Rettangolo 16"/>
          <p:cNvSpPr/>
          <p:nvPr/>
        </p:nvSpPr>
        <p:spPr>
          <a:xfrm>
            <a:off x="5000629" y="3717032"/>
            <a:ext cx="1741385" cy="4348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EE861B9D-01D7-4794-93DD-05962DF8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756BF77-D3E9-4F26-8F04-9BC06D1534BF}"/>
              </a:ext>
            </a:extLst>
          </p:cNvPr>
          <p:cNvSpPr txBox="1"/>
          <p:nvPr/>
        </p:nvSpPr>
        <p:spPr>
          <a:xfrm>
            <a:off x="6060040" y="1469244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For </a:t>
            </a:r>
            <a:r>
              <a:rPr lang="it-IT" dirty="0">
                <a:solidFill>
                  <a:srgbClr val="FF0000"/>
                </a:solidFill>
              </a:rPr>
              <a:t>SPSS</a:t>
            </a:r>
            <a:r>
              <a:rPr lang="it-IT" dirty="0"/>
              <a:t>, </a:t>
            </a:r>
            <a:r>
              <a:rPr lang="it-IT" dirty="0" err="1"/>
              <a:t>instead</a:t>
            </a:r>
            <a:r>
              <a:rPr lang="it-IT" dirty="0"/>
              <a:t>, </a:t>
            </a:r>
            <a:r>
              <a:rPr lang="it-IT" dirty="0" err="1"/>
              <a:t>you</a:t>
            </a:r>
            <a:r>
              <a:rPr lang="it-IT" dirty="0"/>
              <a:t> must be </a:t>
            </a:r>
            <a:r>
              <a:rPr lang="it-IT" dirty="0" err="1"/>
              <a:t>sure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commas</a:t>
            </a:r>
            <a:r>
              <a:rPr lang="it-IT" dirty="0"/>
              <a:t> are </a:t>
            </a:r>
            <a:r>
              <a:rPr lang="it-IT" dirty="0" err="1"/>
              <a:t>replaced</a:t>
            </a:r>
            <a:r>
              <a:rPr lang="it-IT" dirty="0"/>
              <a:t> with </a:t>
            </a:r>
            <a:r>
              <a:rPr lang="it-IT" dirty="0" err="1"/>
              <a:t>dots</a:t>
            </a:r>
            <a:r>
              <a:rPr lang="it-IT" dirty="0"/>
              <a:t> (2)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AC15C0F-5861-46F0-BFA1-295304124EF8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59453185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1 5"/>
          <p:cNvCxnSpPr/>
          <p:nvPr/>
        </p:nvCxnSpPr>
        <p:spPr>
          <a:xfrm>
            <a:off x="285750" y="908720"/>
            <a:ext cx="86439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428596" y="1124744"/>
            <a:ext cx="8286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plus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asellaDiTesto 17"/>
          <p:cNvSpPr txBox="1"/>
          <p:nvPr/>
        </p:nvSpPr>
        <p:spPr>
          <a:xfrm>
            <a:off x="5163894" y="3789040"/>
            <a:ext cx="19909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NOW, ALL THE COMMAS ARE DOTS</a:t>
            </a: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9052" y="1860212"/>
            <a:ext cx="3138661" cy="4005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03387924-2383-414D-88A2-D8FFA26C6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6" y="123323"/>
            <a:ext cx="1368152" cy="69059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386911-E554-4F7A-A382-CB39E9F166DC}"/>
              </a:ext>
            </a:extLst>
          </p:cNvPr>
          <p:cNvSpPr txBox="1"/>
          <p:nvPr/>
        </p:nvSpPr>
        <p:spPr>
          <a:xfrm>
            <a:off x="6060040" y="1469244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For </a:t>
            </a:r>
            <a:r>
              <a:rPr lang="it-IT" dirty="0">
                <a:solidFill>
                  <a:srgbClr val="FF0000"/>
                </a:solidFill>
              </a:rPr>
              <a:t>SPSS</a:t>
            </a:r>
            <a:r>
              <a:rPr lang="it-IT" dirty="0"/>
              <a:t>, </a:t>
            </a:r>
            <a:r>
              <a:rPr lang="it-IT" dirty="0" err="1"/>
              <a:t>instead</a:t>
            </a:r>
            <a:r>
              <a:rPr lang="it-IT" dirty="0"/>
              <a:t>, </a:t>
            </a:r>
            <a:r>
              <a:rPr lang="it-IT" dirty="0" err="1"/>
              <a:t>you</a:t>
            </a:r>
            <a:r>
              <a:rPr lang="it-IT" dirty="0"/>
              <a:t> must be </a:t>
            </a:r>
            <a:r>
              <a:rPr lang="it-IT" dirty="0" err="1"/>
              <a:t>sure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commas</a:t>
            </a:r>
            <a:r>
              <a:rPr lang="it-IT" dirty="0"/>
              <a:t> are </a:t>
            </a:r>
            <a:r>
              <a:rPr lang="it-IT" dirty="0" err="1"/>
              <a:t>replaced</a:t>
            </a:r>
            <a:r>
              <a:rPr lang="it-IT" dirty="0"/>
              <a:t> with </a:t>
            </a:r>
            <a:r>
              <a:rPr lang="it-IT" dirty="0" err="1"/>
              <a:t>dots</a:t>
            </a:r>
            <a:r>
              <a:rPr lang="it-IT" dirty="0"/>
              <a:t> (3)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FF98D98-8A34-4626-BAA0-AB160C6050C0}"/>
              </a:ext>
            </a:extLst>
          </p:cNvPr>
          <p:cNvSpPr txBox="1"/>
          <p:nvPr/>
        </p:nvSpPr>
        <p:spPr>
          <a:xfrm>
            <a:off x="6633792" y="142852"/>
            <a:ext cx="13468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Intro to</a:t>
            </a:r>
          </a:p>
          <a:p>
            <a:pPr algn="ctr">
              <a:buClr>
                <a:srgbClr val="FF3300"/>
              </a:buClr>
              <a:buSzPct val="130000"/>
              <a:buFont typeface="Wingdings" pitchFamily="2" charset="2"/>
              <a:buNone/>
            </a:pPr>
            <a:r>
              <a:rPr lang="it-IT" sz="1400" b="1" dirty="0">
                <a:latin typeface="Times New Roman" pitchFamily="18" charset="0"/>
                <a:cs typeface="Times New Roman" pitchFamily="18" charset="0"/>
              </a:rPr>
              <a:t>SEM</a:t>
            </a:r>
            <a:endParaRPr lang="it-IT" sz="1400" i="1" dirty="0">
              <a:latin typeface="Times New Roman" pitchFamily="18" charset="0"/>
            </a:endParaRPr>
          </a:p>
          <a:p>
            <a:pPr algn="ctr"/>
            <a:r>
              <a:rPr lang="it-IT" sz="1400" i="1" dirty="0">
                <a:latin typeface="Times New Roman" pitchFamily="18" charset="0"/>
              </a:rPr>
              <a:t>Enrico Perinelli</a:t>
            </a:r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10570646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5330</TotalTime>
  <Words>11907</Words>
  <Application>Microsoft Office PowerPoint</Application>
  <PresentationFormat>Presentazione su schermo (4:3)</PresentationFormat>
  <Paragraphs>2067</Paragraphs>
  <Slides>127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127</vt:i4>
      </vt:variant>
    </vt:vector>
  </HeadingPairs>
  <TitlesOfParts>
    <vt:vector size="136" baseType="lpstr">
      <vt:lpstr>Arial</vt:lpstr>
      <vt:lpstr>Calibri</vt:lpstr>
      <vt:lpstr>Cambria Math</vt:lpstr>
      <vt:lpstr>Courier New</vt:lpstr>
      <vt:lpstr>Symbol</vt:lpstr>
      <vt:lpstr>Times new roman</vt:lpstr>
      <vt:lpstr>Times new roman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Enrico Perinelli</dc:creator>
  <cp:lastModifiedBy>Relatore 2</cp:lastModifiedBy>
  <cp:revision>574</cp:revision>
  <dcterms:created xsi:type="dcterms:W3CDTF">2016-10-25T14:49:31Z</dcterms:created>
  <dcterms:modified xsi:type="dcterms:W3CDTF">2024-01-10T17:39:51Z</dcterms:modified>
</cp:coreProperties>
</file>

<file path=docProps/thumbnail.jpeg>
</file>